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330" r:id="rId3"/>
    <p:sldId id="263" r:id="rId4"/>
    <p:sldId id="333" r:id="rId5"/>
    <p:sldId id="325" r:id="rId6"/>
    <p:sldId id="305" r:id="rId7"/>
    <p:sldId id="335" r:id="rId8"/>
    <p:sldId id="274" r:id="rId9"/>
    <p:sldId id="340" r:id="rId10"/>
    <p:sldId id="314" r:id="rId11"/>
    <p:sldId id="315" r:id="rId12"/>
    <p:sldId id="341" r:id="rId13"/>
    <p:sldId id="320" r:id="rId14"/>
    <p:sldId id="343" r:id="rId15"/>
    <p:sldId id="324" r:id="rId16"/>
    <p:sldId id="331" r:id="rId17"/>
    <p:sldId id="280" r:id="rId18"/>
    <p:sldId id="332" r:id="rId19"/>
    <p:sldId id="342" r:id="rId20"/>
    <p:sldId id="327" r:id="rId21"/>
    <p:sldId id="345" r:id="rId22"/>
    <p:sldId id="328" r:id="rId23"/>
    <p:sldId id="346" r:id="rId24"/>
    <p:sldId id="347" r:id="rId25"/>
    <p:sldId id="326" r:id="rId26"/>
    <p:sldId id="337" r:id="rId27"/>
    <p:sldId id="338" r:id="rId28"/>
    <p:sldId id="348" r:id="rId29"/>
    <p:sldId id="339" r:id="rId30"/>
    <p:sldId id="350" r:id="rId31"/>
    <p:sldId id="351" r:id="rId32"/>
    <p:sldId id="329"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902" autoAdjust="0"/>
  </p:normalViewPr>
  <p:slideViewPr>
    <p:cSldViewPr>
      <p:cViewPr varScale="1">
        <p:scale>
          <a:sx n="66" d="100"/>
          <a:sy n="66" d="100"/>
        </p:scale>
        <p:origin x="-128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138E39-E75D-463A-A7DB-69B87EE8D841}" type="datetimeFigureOut">
              <a:rPr lang="en-US" smtClean="0"/>
              <a:pPr/>
              <a:t>10/20/2016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77B860-B284-4E96-8EFB-248225C5CAF2}" type="slidenum">
              <a:rPr lang="en-US" smtClean="0"/>
              <a:pPr/>
              <a:t>‹#›</a:t>
            </a:fld>
            <a:endParaRPr lang="en-US"/>
          </a:p>
        </p:txBody>
      </p:sp>
    </p:spTree>
    <p:extLst>
      <p:ext uri="{BB962C8B-B14F-4D97-AF65-F5344CB8AC3E}">
        <p14:creationId xmlns:p14="http://schemas.microsoft.com/office/powerpoint/2010/main" val="3770824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merck.com/mmhe/sec12/ch154/ch154c.html"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A system of pipes</a:t>
            </a:r>
          </a:p>
          <a:p>
            <a:r>
              <a:rPr lang="en-US" smtClean="0"/>
              <a:t>3 inlets allowing fluids to flow in</a:t>
            </a:r>
          </a:p>
          <a:p>
            <a:r>
              <a:rPr lang="en-US" smtClean="0"/>
              <a:t>1 outlet allowing fluid to flow out</a:t>
            </a:r>
          </a:p>
          <a:p>
            <a:r>
              <a:rPr lang="en-US" smtClean="0"/>
              <a:t>How will you block the flow of water</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i="1" smtClean="0"/>
              <a:t>Concerns About the Effects of Proton Pump Inhibitors</a:t>
            </a:r>
          </a:p>
          <a:p>
            <a:r>
              <a:rPr lang="en-US" b="1" i="1" smtClean="0"/>
              <a:t>One area of concern regarding the side effects of proton pump inhibitors is their effect on bone health. Studies have shown that people who take this class of medications have a higher risk of developing hip fractures than those who have never taken them. It</a:t>
            </a:r>
            <a:r>
              <a:rPr lang="ja-JP" altLang="en-US" b="1" i="1" smtClean="0"/>
              <a:t>’</a:t>
            </a:r>
            <a:r>
              <a:rPr lang="en-US" altLang="ja-JP" b="1" i="1" smtClean="0"/>
              <a:t>s thought that when these drugs reduce acid secretion by the stomach it results in less calcium being absorbed by the body. Calcium is, of course, needed to maintain healthy bones and help prevent fractures from occurring. It appears that the longer these drugs are taken, the greater the risk of hip fracture. This is of particular concern if you</a:t>
            </a:r>
            <a:r>
              <a:rPr lang="ja-JP" altLang="en-US" b="1" i="1" smtClean="0"/>
              <a:t>’</a:t>
            </a:r>
            <a:r>
              <a:rPr lang="en-US" altLang="ja-JP" b="1" i="1" smtClean="0"/>
              <a:t>ve been diagnosed with osteoporosis. </a:t>
            </a:r>
          </a:p>
          <a:p>
            <a:r>
              <a:rPr lang="en-US" b="1" i="1" smtClean="0"/>
              <a:t>What Are Other Adverse Effects of Proton Pump Inhibitors?</a:t>
            </a:r>
          </a:p>
          <a:p>
            <a:r>
              <a:rPr lang="en-US" b="1" i="1" smtClean="0"/>
              <a:t>Another of the important side effects of proton pump inhibitors is an increased risk of infection. It</a:t>
            </a:r>
            <a:r>
              <a:rPr lang="ja-JP" altLang="en-US" b="1" i="1" smtClean="0"/>
              <a:t>’</a:t>
            </a:r>
            <a:r>
              <a:rPr lang="en-US" altLang="ja-JP" b="1" i="1" smtClean="0"/>
              <a:t>s thought that acid secretion by the stomach helps to kill bacteria that could ultimately lead to infection if left unchecked. When proton pump inhibitors slow down acid secretion by the stomach, these bacteria are able to more easily survive and proliferate. It was shown in one study that taking proton pump inhibitors increases the risk of bacterial pneumonia.</a:t>
            </a:r>
          </a:p>
          <a:p>
            <a:r>
              <a:rPr lang="en-US" b="1" i="1" smtClean="0"/>
              <a:t>What</a:t>
            </a:r>
            <a:r>
              <a:rPr lang="ja-JP" altLang="en-US" b="1" i="1" smtClean="0"/>
              <a:t>’</a:t>
            </a:r>
            <a:r>
              <a:rPr lang="en-US" altLang="ja-JP" b="1" i="1" smtClean="0"/>
              <a:t>s the Bottom Line?</a:t>
            </a:r>
          </a:p>
          <a:p>
            <a:r>
              <a:rPr lang="en-US" b="1" i="1" smtClean="0"/>
              <a:t>If you</a:t>
            </a:r>
            <a:r>
              <a:rPr lang="ja-JP" altLang="en-US" b="1" i="1" smtClean="0"/>
              <a:t>’</a:t>
            </a:r>
            <a:r>
              <a:rPr lang="en-US" altLang="ja-JP" b="1" i="1" smtClean="0"/>
              <a:t>re at high risk for osteoporosis or have a history of pneumonia in the past, talk to your doctor about the negative side effects of proton pump inhibitors. Although this class of drugs is the most powerful for treating peptic ulcer and gastroesophageal reflux, there are other alternative medications that may work if your symptoms aren</a:t>
            </a:r>
            <a:r>
              <a:rPr lang="ja-JP" altLang="en-US" b="1" i="1" smtClean="0"/>
              <a:t>’</a:t>
            </a:r>
            <a:r>
              <a:rPr lang="en-US" altLang="ja-JP" b="1" i="1" smtClean="0"/>
              <a:t>t severe. If you do decide to take a proton pump inhibitor, take measures to get extra calcium in your diet, particularly if you</a:t>
            </a:r>
            <a:r>
              <a:rPr lang="ja-JP" altLang="en-US" b="1" i="1" smtClean="0"/>
              <a:t>’</a:t>
            </a:r>
            <a:r>
              <a:rPr lang="en-US" altLang="ja-JP" b="1" i="1" smtClean="0"/>
              <a:t>re a woman at high risk of osteoporosis.</a:t>
            </a:r>
            <a:endParaRPr lang="en-US" altLang="ja-JP" sz="1000" b="1" i="1"/>
          </a:p>
          <a:p>
            <a:endParaRPr lang="en-US" sz="1000" b="1" i="1"/>
          </a:p>
          <a:p>
            <a:r>
              <a:rPr lang="en-US" sz="1000" b="1" i="1"/>
              <a:t>Carcinoid tumors are noncancerous (benign) or cancerous (malignant) growths that sometimes produce excessive amounts of hormonelike substances, resulting in the carcinoid syndrome.</a:t>
            </a:r>
            <a:r>
              <a:rPr lang="en-US" sz="1000" b="1"/>
              <a:t> </a:t>
            </a:r>
            <a:endParaRPr lang="en-US" sz="1000"/>
          </a:p>
          <a:p>
            <a:r>
              <a:rPr lang="en-US" sz="1000"/>
              <a:t>People with carcinoid tumors may have cramping pain and changes in bowel movements.</a:t>
            </a:r>
          </a:p>
          <a:p>
            <a:r>
              <a:rPr lang="en-US" sz="1000"/>
              <a:t>People with carcinoid syndrome usually have flushing and sometimes diarrhea.</a:t>
            </a:r>
          </a:p>
          <a:p>
            <a:r>
              <a:rPr lang="en-US" sz="1000"/>
              <a:t>Doctors measure the amount of a serotonin byproduct in a person's urine.</a:t>
            </a:r>
          </a:p>
          <a:p>
            <a:r>
              <a:rPr lang="en-US" sz="1000"/>
              <a:t>Imaging tests are needed to determine tumor location.</a:t>
            </a:r>
          </a:p>
          <a:p>
            <a:r>
              <a:rPr lang="en-US" sz="1000"/>
              <a:t>Sometimes tumors are removed surgically.</a:t>
            </a:r>
          </a:p>
          <a:p>
            <a:r>
              <a:rPr lang="en-US" sz="1000"/>
              <a:t>People may need to take drugs to control symptoms.</a:t>
            </a:r>
          </a:p>
          <a:p>
            <a:r>
              <a:rPr lang="en-US" sz="1000" b="1"/>
              <a:t>Carcinoid tumors usually originate in hormone-producing cells that line the small intestine or other cells of the digestive tract. They can also occur in the pancreas, testes, ovaries, or lungs. Carcinoid tumors can produce an excess of hormonelike substances, such as serotonin, bradykinin, histamine, and prostaglandins. Excess levels of these substances can sometimes result in a diverse set of symptoms called carcinoid syndrome. Carcinoid tumors use the amino acid tryptophan to produce the excess serotonin. Because tryptophan is normally used to make niacin (vitamin B3), people may develop a niacin deficiency, causing the disease pellagra (see </a:t>
            </a:r>
            <a:r>
              <a:rPr lang="en-US" sz="1000" b="1">
                <a:hlinkClick r:id="rId3"/>
              </a:rPr>
              <a:t>Vitamins: Niacin Deficiency</a:t>
            </a:r>
            <a:r>
              <a:rPr lang="en-US" sz="1000" b="1"/>
              <a:t>).</a:t>
            </a:r>
          </a:p>
          <a:p>
            <a:r>
              <a:rPr lang="en-US" sz="1000" b="1"/>
              <a:t>When carcinoid tumors occur in the digestive tract or pancreas, the substances they produce are released into a blood vessel that flows directly to the liver (portal vein), where enzymes destroy them. Therefore, carcinoid tumors that originate in the digestive tract generally do not produce symptoms unless the tumors have spread to the liver.</a:t>
            </a:r>
          </a:p>
          <a:p>
            <a:r>
              <a:rPr lang="en-US" sz="1000" b="1"/>
              <a:t>If the tumors have spread to the liver, the liver is unable to process the substances before they begin circulating throughout the body. Depending on which substances are being released by the tumors, the person will have the various symptoms of carcinoid syndrome. Carcinoid tumors of the lungs, testes, and ovaries also cause symptoms because the substances they produce bypass the liver and circulate widely in the bloodstream.</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51CD180-D510-4727-B164-4002D7476698}" type="datetime1">
              <a:rPr lang="en-US" smtClean="0"/>
              <a:pPr/>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BA253A-6E33-488F-9C71-8AB0B61F40AF}" type="slidenum">
              <a:rPr lang="en-US" smtClean="0"/>
              <a:pPr/>
              <a:t>‹#›</a:t>
            </a:fld>
            <a:endParaRPr lang="en-US"/>
          </a:p>
        </p:txBody>
      </p:sp>
    </p:spTree>
    <p:extLst>
      <p:ext uri="{BB962C8B-B14F-4D97-AF65-F5344CB8AC3E}">
        <p14:creationId xmlns:p14="http://schemas.microsoft.com/office/powerpoint/2010/main" val="1752535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457D23-5B63-45E5-9B73-85418B012702}" type="datetime1">
              <a:rPr lang="en-US" smtClean="0"/>
              <a:pPr/>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BA253A-6E33-488F-9C71-8AB0B61F40AF}" type="slidenum">
              <a:rPr lang="en-US" smtClean="0"/>
              <a:pPr/>
              <a:t>‹#›</a:t>
            </a:fld>
            <a:endParaRPr lang="en-US"/>
          </a:p>
        </p:txBody>
      </p:sp>
    </p:spTree>
    <p:extLst>
      <p:ext uri="{BB962C8B-B14F-4D97-AF65-F5344CB8AC3E}">
        <p14:creationId xmlns:p14="http://schemas.microsoft.com/office/powerpoint/2010/main" val="21160012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9E9530-D989-46EC-9246-5D63E1878B13}" type="datetime1">
              <a:rPr lang="en-US" smtClean="0"/>
              <a:pPr/>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BA253A-6E33-488F-9C71-8AB0B61F40AF}" type="slidenum">
              <a:rPr lang="en-US" smtClean="0"/>
              <a:pPr/>
              <a:t>‹#›</a:t>
            </a:fld>
            <a:endParaRPr lang="en-US"/>
          </a:p>
        </p:txBody>
      </p:sp>
    </p:spTree>
    <p:extLst>
      <p:ext uri="{BB962C8B-B14F-4D97-AF65-F5344CB8AC3E}">
        <p14:creationId xmlns:p14="http://schemas.microsoft.com/office/powerpoint/2010/main" val="2295281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E8A066-CA1D-4E9A-B9E3-D32CD10A0B66}" type="datetime1">
              <a:rPr lang="en-US" smtClean="0"/>
              <a:pPr/>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BA253A-6E33-488F-9C71-8AB0B61F40AF}" type="slidenum">
              <a:rPr lang="en-US" smtClean="0"/>
              <a:pPr/>
              <a:t>‹#›</a:t>
            </a:fld>
            <a:endParaRPr lang="en-US"/>
          </a:p>
        </p:txBody>
      </p:sp>
    </p:spTree>
    <p:extLst>
      <p:ext uri="{BB962C8B-B14F-4D97-AF65-F5344CB8AC3E}">
        <p14:creationId xmlns:p14="http://schemas.microsoft.com/office/powerpoint/2010/main" val="159965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2DAE93-92F1-4EC9-B77D-923D86156193}" type="datetime1">
              <a:rPr lang="en-US" smtClean="0"/>
              <a:pPr/>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BA253A-6E33-488F-9C71-8AB0B61F40AF}" type="slidenum">
              <a:rPr lang="en-US" smtClean="0"/>
              <a:pPr/>
              <a:t>‹#›</a:t>
            </a:fld>
            <a:endParaRPr lang="en-US"/>
          </a:p>
        </p:txBody>
      </p:sp>
    </p:spTree>
    <p:extLst>
      <p:ext uri="{BB962C8B-B14F-4D97-AF65-F5344CB8AC3E}">
        <p14:creationId xmlns:p14="http://schemas.microsoft.com/office/powerpoint/2010/main" val="3309244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85819A-BEA5-4393-9F58-7FF95627E722}" type="datetime1">
              <a:rPr lang="en-US" smtClean="0"/>
              <a:pPr/>
              <a:t>10/20/2016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BA253A-6E33-488F-9C71-8AB0B61F40AF}" type="slidenum">
              <a:rPr lang="en-US" smtClean="0"/>
              <a:pPr/>
              <a:t>‹#›</a:t>
            </a:fld>
            <a:endParaRPr lang="en-US"/>
          </a:p>
        </p:txBody>
      </p:sp>
    </p:spTree>
    <p:extLst>
      <p:ext uri="{BB962C8B-B14F-4D97-AF65-F5344CB8AC3E}">
        <p14:creationId xmlns:p14="http://schemas.microsoft.com/office/powerpoint/2010/main" val="1665070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F73BA2-CE8A-460A-8E39-1B78F3528E42}" type="datetime1">
              <a:rPr lang="en-US" smtClean="0"/>
              <a:pPr/>
              <a:t>10/20/2016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BA253A-6E33-488F-9C71-8AB0B61F40AF}" type="slidenum">
              <a:rPr lang="en-US" smtClean="0"/>
              <a:pPr/>
              <a:t>‹#›</a:t>
            </a:fld>
            <a:endParaRPr lang="en-US"/>
          </a:p>
        </p:txBody>
      </p:sp>
    </p:spTree>
    <p:extLst>
      <p:ext uri="{BB962C8B-B14F-4D97-AF65-F5344CB8AC3E}">
        <p14:creationId xmlns:p14="http://schemas.microsoft.com/office/powerpoint/2010/main" val="3792793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EA156B-0214-4DAE-BD2E-0D227FB8364A}" type="datetime1">
              <a:rPr lang="en-US" smtClean="0"/>
              <a:pPr/>
              <a:t>10/20/2016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BA253A-6E33-488F-9C71-8AB0B61F40AF}" type="slidenum">
              <a:rPr lang="en-US" smtClean="0"/>
              <a:pPr/>
              <a:t>‹#›</a:t>
            </a:fld>
            <a:endParaRPr lang="en-US"/>
          </a:p>
        </p:txBody>
      </p:sp>
    </p:spTree>
    <p:extLst>
      <p:ext uri="{BB962C8B-B14F-4D97-AF65-F5344CB8AC3E}">
        <p14:creationId xmlns:p14="http://schemas.microsoft.com/office/powerpoint/2010/main" val="2092182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0D189-9ABE-4B20-B556-5C40E73DDE61}" type="datetime1">
              <a:rPr lang="en-US" smtClean="0"/>
              <a:pPr/>
              <a:t>10/20/2016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BA253A-6E33-488F-9C71-8AB0B61F40AF}" type="slidenum">
              <a:rPr lang="en-US" smtClean="0"/>
              <a:pPr/>
              <a:t>‹#›</a:t>
            </a:fld>
            <a:endParaRPr lang="en-US"/>
          </a:p>
        </p:txBody>
      </p:sp>
    </p:spTree>
    <p:extLst>
      <p:ext uri="{BB962C8B-B14F-4D97-AF65-F5344CB8AC3E}">
        <p14:creationId xmlns:p14="http://schemas.microsoft.com/office/powerpoint/2010/main" val="1513746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ADAB1E-660C-44DD-8DAF-594AB500B30D}" type="datetime1">
              <a:rPr lang="en-US" smtClean="0"/>
              <a:pPr/>
              <a:t>10/20/2016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BA253A-6E33-488F-9C71-8AB0B61F40AF}" type="slidenum">
              <a:rPr lang="en-US" smtClean="0"/>
              <a:pPr/>
              <a:t>‹#›</a:t>
            </a:fld>
            <a:endParaRPr lang="en-US"/>
          </a:p>
        </p:txBody>
      </p:sp>
    </p:spTree>
    <p:extLst>
      <p:ext uri="{BB962C8B-B14F-4D97-AF65-F5344CB8AC3E}">
        <p14:creationId xmlns:p14="http://schemas.microsoft.com/office/powerpoint/2010/main" val="1252080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4882B4-7520-4519-A5E3-72A61CFEA59B}" type="datetime1">
              <a:rPr lang="en-US" smtClean="0"/>
              <a:pPr/>
              <a:t>10/20/2016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BA253A-6E33-488F-9C71-8AB0B61F40AF}" type="slidenum">
              <a:rPr lang="en-US" smtClean="0"/>
              <a:pPr/>
              <a:t>‹#›</a:t>
            </a:fld>
            <a:endParaRPr lang="en-US"/>
          </a:p>
        </p:txBody>
      </p:sp>
    </p:spTree>
    <p:extLst>
      <p:ext uri="{BB962C8B-B14F-4D97-AF65-F5344CB8AC3E}">
        <p14:creationId xmlns:p14="http://schemas.microsoft.com/office/powerpoint/2010/main" val="278689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9C39C4-5A68-4E94-A416-F1751DD4F749}" type="datetime1">
              <a:rPr lang="en-US" smtClean="0"/>
              <a:pPr/>
              <a:t>10/20/2016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BA253A-6E33-488F-9C71-8AB0B61F40AF}" type="slidenum">
              <a:rPr lang="en-US" smtClean="0"/>
              <a:pPr/>
              <a:t>‹#›</a:t>
            </a:fld>
            <a:endParaRPr lang="en-US"/>
          </a:p>
        </p:txBody>
      </p:sp>
    </p:spTree>
    <p:extLst>
      <p:ext uri="{BB962C8B-B14F-4D97-AF65-F5344CB8AC3E}">
        <p14:creationId xmlns:p14="http://schemas.microsoft.com/office/powerpoint/2010/main" val="4855453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5400" b="1" dirty="0">
                <a:solidFill>
                  <a:srgbClr val="C00000"/>
                </a:solidFill>
              </a:rPr>
              <a:t>Treatment of peptic </a:t>
            </a:r>
            <a:r>
              <a:rPr lang="en-US" sz="5400" b="1" dirty="0" smtClean="0">
                <a:solidFill>
                  <a:srgbClr val="C00000"/>
                </a:solidFill>
              </a:rPr>
              <a:t>ulcer</a:t>
            </a:r>
            <a:endParaRPr lang="en-US" sz="5400" dirty="0">
              <a:solidFill>
                <a:srgbClr val="C00000"/>
              </a:solidFill>
            </a:endParaRP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2728300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04800" y="457200"/>
            <a:ext cx="8458200" cy="6096000"/>
          </a:xfrm>
        </p:spPr>
        <p:txBody>
          <a:bodyPr>
            <a:noAutofit/>
          </a:bodyPr>
          <a:lstStyle/>
          <a:p>
            <a:pPr marL="0" indent="0" algn="just">
              <a:buNone/>
            </a:pPr>
            <a:r>
              <a:rPr lang="en-US" sz="3000" b="1" u="sng" dirty="0"/>
              <a:t>Contraindications and Cautions</a:t>
            </a:r>
          </a:p>
          <a:p>
            <a:pPr algn="just"/>
            <a:r>
              <a:rPr lang="en-US" sz="3000" dirty="0" smtClean="0"/>
              <a:t>H2 </a:t>
            </a:r>
            <a:r>
              <a:rPr lang="en-US" sz="3000" dirty="0"/>
              <a:t>receptor antagonists can </a:t>
            </a:r>
            <a:r>
              <a:rPr lang="en-US" sz="3000" dirty="0" smtClean="0"/>
              <a:t>mask symptoms </a:t>
            </a:r>
            <a:r>
              <a:rPr lang="en-US" sz="3000" dirty="0"/>
              <a:t>and delay the </a:t>
            </a:r>
            <a:r>
              <a:rPr lang="en-US" sz="3000" dirty="0" smtClean="0"/>
              <a:t>diagnosis of gastric malignancy.</a:t>
            </a:r>
            <a:endParaRPr lang="en-US" sz="3000" dirty="0"/>
          </a:p>
          <a:p>
            <a:pPr algn="just"/>
            <a:r>
              <a:rPr lang="en-US" sz="3000" dirty="0" smtClean="0"/>
              <a:t>They are </a:t>
            </a:r>
            <a:r>
              <a:rPr lang="en-US" sz="3000" dirty="0"/>
              <a:t>not effective in acute hematemesis; they do not improve outcome.</a:t>
            </a:r>
          </a:p>
          <a:p>
            <a:pPr marL="0" indent="0">
              <a:spcBef>
                <a:spcPct val="50000"/>
              </a:spcBef>
              <a:buNone/>
            </a:pPr>
            <a:r>
              <a:rPr lang="en-US" sz="3000" b="1" u="sng" dirty="0" smtClean="0"/>
              <a:t>Adverse </a:t>
            </a:r>
            <a:r>
              <a:rPr lang="en-US" sz="3000" b="1" u="sng" dirty="0"/>
              <a:t>effects</a:t>
            </a:r>
          </a:p>
          <a:p>
            <a:pPr>
              <a:spcBef>
                <a:spcPct val="50000"/>
              </a:spcBef>
            </a:pPr>
            <a:r>
              <a:rPr lang="en-US" sz="3000" dirty="0"/>
              <a:t>The most common are: diarrhea, altered liver function, rash, headache and dizziness</a:t>
            </a:r>
          </a:p>
          <a:p>
            <a:pPr>
              <a:spcBef>
                <a:spcPct val="50000"/>
              </a:spcBef>
            </a:pPr>
            <a:r>
              <a:rPr lang="en-US" sz="3000" dirty="0"/>
              <a:t>Cimetidine blocks androgen receptors and may cause gynecomastia, loss of libido and impotence</a:t>
            </a:r>
            <a:r>
              <a:rPr lang="en-US" sz="3000" dirty="0" smtClean="0"/>
              <a:t>.</a:t>
            </a:r>
          </a:p>
          <a:p>
            <a:pPr>
              <a:spcBef>
                <a:spcPct val="50000"/>
              </a:spcBef>
            </a:pPr>
            <a:r>
              <a:rPr lang="en-US" sz="3000" dirty="0" smtClean="0"/>
              <a:t>Cimetidine also causes hyperprolactinemia </a:t>
            </a:r>
            <a:endParaRPr lang="en-US" sz="3000" dirty="0"/>
          </a:p>
          <a:p>
            <a:endParaRPr lang="en-US" sz="3000" dirty="0"/>
          </a:p>
          <a:p>
            <a:endParaRPr lang="en-US" sz="3000" dirty="0"/>
          </a:p>
        </p:txBody>
      </p:sp>
    </p:spTree>
    <p:extLst>
      <p:ext uri="{BB962C8B-B14F-4D97-AF65-F5344CB8AC3E}">
        <p14:creationId xmlns:p14="http://schemas.microsoft.com/office/powerpoint/2010/main" val="32337262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idx="1"/>
          </p:nvPr>
        </p:nvSpPr>
        <p:spPr>
          <a:xfrm>
            <a:off x="304800" y="1722437"/>
            <a:ext cx="8458200" cy="4525963"/>
          </a:xfrm>
        </p:spPr>
        <p:txBody>
          <a:bodyPr>
            <a:noAutofit/>
          </a:bodyPr>
          <a:lstStyle/>
          <a:p>
            <a:pPr marL="0" indent="0">
              <a:buNone/>
            </a:pPr>
            <a:r>
              <a:rPr lang="en-US" sz="3000" b="1" u="sng" dirty="0"/>
              <a:t>Interactions</a:t>
            </a:r>
          </a:p>
          <a:p>
            <a:pPr marL="571500" indent="-571500" algn="just"/>
            <a:r>
              <a:rPr lang="en-US" sz="3000" dirty="0"/>
              <a:t>Cimetidine inhibits </a:t>
            </a:r>
            <a:r>
              <a:rPr lang="en-US" sz="3000" dirty="0" smtClean="0"/>
              <a:t>hepatic </a:t>
            </a:r>
            <a:r>
              <a:rPr lang="en-US" sz="3000" dirty="0"/>
              <a:t>metabolism by P450 enzymes. </a:t>
            </a:r>
          </a:p>
          <a:p>
            <a:pPr marL="571500" indent="-571500" algn="just"/>
            <a:r>
              <a:rPr lang="en-US" sz="3000" dirty="0"/>
              <a:t>It can therefore increase the plasma concentrations of several drugs, in particular warfarin, theophylline, benzodiazepines and phenytoin.</a:t>
            </a:r>
          </a:p>
          <a:p>
            <a:pPr marL="571500" indent="-571500" algn="just"/>
            <a:r>
              <a:rPr lang="en-US" sz="3000" dirty="0" err="1"/>
              <a:t>Nizatidine</a:t>
            </a:r>
            <a:r>
              <a:rPr lang="en-US" sz="3000" dirty="0"/>
              <a:t>, famotidine, and ranitidine do not do this.</a:t>
            </a:r>
          </a:p>
          <a:p>
            <a:endParaRPr lang="en-US" sz="3000" dirty="0"/>
          </a:p>
        </p:txBody>
      </p:sp>
    </p:spTree>
    <p:extLst>
      <p:ext uri="{BB962C8B-B14F-4D97-AF65-F5344CB8AC3E}">
        <p14:creationId xmlns:p14="http://schemas.microsoft.com/office/powerpoint/2010/main" val="41005036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685800"/>
            <a:ext cx="8534400" cy="5867400"/>
          </a:xfrm>
        </p:spPr>
        <p:txBody>
          <a:bodyPr>
            <a:noAutofit/>
          </a:bodyPr>
          <a:lstStyle/>
          <a:p>
            <a:pPr marL="514350" indent="-514350">
              <a:spcBef>
                <a:spcPts val="0"/>
              </a:spcBef>
              <a:buFont typeface="+mj-lt"/>
              <a:buAutoNum type="alphaUcPeriod" startAt="2"/>
              <a:defRPr/>
            </a:pPr>
            <a:r>
              <a:rPr lang="en-US" sz="3000" b="1" u="sng" dirty="0" smtClean="0"/>
              <a:t>Proton pump inhibitors (PPI)</a:t>
            </a:r>
            <a:endParaRPr lang="en-US" sz="3000" b="1" dirty="0"/>
          </a:p>
          <a:p>
            <a:pPr lvl="1">
              <a:spcBef>
                <a:spcPts val="0"/>
              </a:spcBef>
              <a:defRPr/>
            </a:pPr>
            <a:r>
              <a:rPr lang="en-US" sz="3000" dirty="0" smtClean="0"/>
              <a:t>Lansoprazole</a:t>
            </a:r>
            <a:endParaRPr lang="en-US" sz="3000" dirty="0"/>
          </a:p>
          <a:p>
            <a:pPr lvl="1">
              <a:spcBef>
                <a:spcPts val="0"/>
              </a:spcBef>
              <a:defRPr/>
            </a:pPr>
            <a:r>
              <a:rPr lang="en-US" sz="3000" dirty="0" smtClean="0"/>
              <a:t>Omeprazole</a:t>
            </a:r>
            <a:endParaRPr lang="en-US" sz="3000" dirty="0"/>
          </a:p>
          <a:p>
            <a:pPr lvl="1">
              <a:spcBef>
                <a:spcPts val="0"/>
              </a:spcBef>
              <a:defRPr/>
            </a:pPr>
            <a:r>
              <a:rPr lang="en-US" sz="3000" dirty="0" err="1"/>
              <a:t>Rabeprazole</a:t>
            </a:r>
            <a:endParaRPr lang="en-US" sz="3000" dirty="0"/>
          </a:p>
          <a:p>
            <a:pPr lvl="1">
              <a:spcBef>
                <a:spcPts val="0"/>
              </a:spcBef>
              <a:defRPr/>
            </a:pPr>
            <a:r>
              <a:rPr lang="en-US" sz="3000" dirty="0" err="1" smtClean="0"/>
              <a:t>Pantoprasole</a:t>
            </a:r>
            <a:endParaRPr lang="en-US" sz="3000" dirty="0"/>
          </a:p>
          <a:p>
            <a:pPr lvl="1">
              <a:spcBef>
                <a:spcPts val="0"/>
              </a:spcBef>
              <a:defRPr/>
            </a:pPr>
            <a:r>
              <a:rPr lang="en-US" sz="3000" dirty="0" err="1" smtClean="0"/>
              <a:t>Esomeprosole</a:t>
            </a:r>
            <a:endParaRPr lang="en-US" sz="3000" dirty="0" smtClean="0"/>
          </a:p>
          <a:p>
            <a:pPr marL="0" indent="0">
              <a:buNone/>
            </a:pPr>
            <a:r>
              <a:rPr lang="en-US" sz="3000" b="1" u="sng" dirty="0"/>
              <a:t>Mechanism of action</a:t>
            </a:r>
            <a:r>
              <a:rPr lang="en-US" sz="3000" u="sng" dirty="0"/>
              <a:t>: </a:t>
            </a:r>
          </a:p>
          <a:p>
            <a:pPr algn="just"/>
            <a:r>
              <a:rPr lang="en-US" sz="3000" dirty="0"/>
              <a:t>Irreversible inhibitors of the H</a:t>
            </a:r>
            <a:r>
              <a:rPr lang="en-US" sz="3000" baseline="30000" dirty="0"/>
              <a:t>+</a:t>
            </a:r>
            <a:r>
              <a:rPr lang="en-US" sz="3000" dirty="0"/>
              <a:t>/</a:t>
            </a:r>
            <a:r>
              <a:rPr lang="en-US" sz="3000" dirty="0" smtClean="0"/>
              <a:t>K</a:t>
            </a:r>
            <a:r>
              <a:rPr lang="en-US" sz="3000" baseline="30000" dirty="0" smtClean="0"/>
              <a:t>+</a:t>
            </a:r>
            <a:r>
              <a:rPr lang="en-US" sz="3000" dirty="0"/>
              <a:t> </a:t>
            </a:r>
            <a:r>
              <a:rPr lang="en-US" sz="3000" dirty="0" smtClean="0"/>
              <a:t>ATPase </a:t>
            </a:r>
            <a:r>
              <a:rPr lang="en-US" sz="3000" dirty="0"/>
              <a:t>(proton pump). </a:t>
            </a:r>
          </a:p>
          <a:p>
            <a:pPr algn="just"/>
            <a:r>
              <a:rPr lang="en-US" sz="3000" dirty="0"/>
              <a:t>These drugs bind irreversibly to the H</a:t>
            </a:r>
            <a:r>
              <a:rPr lang="en-US" sz="3000" baseline="30000" dirty="0"/>
              <a:t>+</a:t>
            </a:r>
            <a:r>
              <a:rPr lang="en-US" sz="3000" dirty="0"/>
              <a:t>/</a:t>
            </a:r>
            <a:r>
              <a:rPr lang="en-US" sz="3000" dirty="0" smtClean="0"/>
              <a:t>K</a:t>
            </a:r>
            <a:r>
              <a:rPr lang="en-US" sz="3000" baseline="30000" dirty="0" smtClean="0"/>
              <a:t>+ </a:t>
            </a:r>
            <a:r>
              <a:rPr lang="en-US" sz="3000" dirty="0" smtClean="0"/>
              <a:t>ATPase</a:t>
            </a:r>
            <a:r>
              <a:rPr lang="en-US" sz="3000" dirty="0"/>
              <a:t>, located in the secretory </a:t>
            </a:r>
            <a:r>
              <a:rPr lang="en-US" sz="3000" dirty="0" err="1"/>
              <a:t>cannaliculi</a:t>
            </a:r>
            <a:r>
              <a:rPr lang="en-US" sz="3000" dirty="0"/>
              <a:t> of parietal cells. </a:t>
            </a:r>
          </a:p>
          <a:p>
            <a:pPr lvl="1">
              <a:spcBef>
                <a:spcPts val="0"/>
              </a:spcBef>
              <a:defRPr/>
            </a:pPr>
            <a:endParaRPr lang="en-US" sz="3000" dirty="0"/>
          </a:p>
          <a:p>
            <a:endParaRPr lang="en-US" sz="3000" dirty="0"/>
          </a:p>
        </p:txBody>
      </p:sp>
    </p:spTree>
    <p:extLst>
      <p:ext uri="{BB962C8B-B14F-4D97-AF65-F5344CB8AC3E}">
        <p14:creationId xmlns:p14="http://schemas.microsoft.com/office/powerpoint/2010/main" val="27484185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8600" y="457200"/>
            <a:ext cx="8382000" cy="6172200"/>
          </a:xfrm>
        </p:spPr>
        <p:txBody>
          <a:bodyPr>
            <a:noAutofit/>
          </a:bodyPr>
          <a:lstStyle/>
          <a:p>
            <a:pPr algn="just"/>
            <a:r>
              <a:rPr lang="en-US" sz="2800" dirty="0"/>
              <a:t>The drug must be absorbed into the blood stream to do this; it does not act directly from the stomach lumen. </a:t>
            </a:r>
          </a:p>
          <a:p>
            <a:pPr algn="just"/>
            <a:r>
              <a:rPr lang="en-US" sz="2800" dirty="0" smtClean="0"/>
              <a:t>It </a:t>
            </a:r>
            <a:r>
              <a:rPr lang="en-US" sz="2800" dirty="0"/>
              <a:t>also requires an acid environment to be activated; this provides a negative feedback mechanism and inhibition of acid production reduces the activation of the PPI.</a:t>
            </a:r>
          </a:p>
          <a:p>
            <a:pPr algn="just"/>
            <a:r>
              <a:rPr lang="en-US" sz="2800" dirty="0"/>
              <a:t>The H</a:t>
            </a:r>
            <a:r>
              <a:rPr lang="en-US" sz="2800" baseline="30000" dirty="0"/>
              <a:t>+</a:t>
            </a:r>
            <a:r>
              <a:rPr lang="en-US" sz="2800" dirty="0"/>
              <a:t>/K</a:t>
            </a:r>
            <a:r>
              <a:rPr lang="en-US" sz="2800" baseline="30000" dirty="0"/>
              <a:t>+</a:t>
            </a:r>
            <a:r>
              <a:rPr lang="en-US" sz="2800" dirty="0"/>
              <a:t> ATPase </a:t>
            </a:r>
            <a:r>
              <a:rPr lang="en-US" sz="2800" dirty="0" smtClean="0"/>
              <a:t>is </a:t>
            </a:r>
            <a:r>
              <a:rPr lang="en-US" sz="2800" dirty="0"/>
              <a:t>the final common pathway of gastric acid secretion, so these drugs are powerful antacids. </a:t>
            </a:r>
          </a:p>
          <a:p>
            <a:pPr algn="just"/>
            <a:r>
              <a:rPr lang="en-US" sz="2800" dirty="0"/>
              <a:t>Once a PPI binds irreversibly to H</a:t>
            </a:r>
            <a:r>
              <a:rPr lang="en-US" sz="2800" baseline="30000" dirty="0"/>
              <a:t>+</a:t>
            </a:r>
            <a:r>
              <a:rPr lang="en-US" sz="2800" dirty="0"/>
              <a:t>/K</a:t>
            </a:r>
            <a:r>
              <a:rPr lang="en-US" sz="2800" baseline="30000" dirty="0"/>
              <a:t>+</a:t>
            </a:r>
            <a:r>
              <a:rPr lang="en-US" sz="2800" dirty="0"/>
              <a:t> ATPase </a:t>
            </a:r>
            <a:r>
              <a:rPr lang="en-US" sz="2800" dirty="0" smtClean="0"/>
              <a:t>, </a:t>
            </a:r>
            <a:r>
              <a:rPr lang="en-US" sz="2800" dirty="0"/>
              <a:t>a new protein has to synthesized to replace the inactivated H</a:t>
            </a:r>
            <a:r>
              <a:rPr lang="en-US" sz="2800" baseline="30000" dirty="0"/>
              <a:t>+</a:t>
            </a:r>
            <a:r>
              <a:rPr lang="en-US" sz="2800" dirty="0"/>
              <a:t>/K</a:t>
            </a:r>
            <a:r>
              <a:rPr lang="en-US" sz="2800" baseline="30000" dirty="0"/>
              <a:t>+</a:t>
            </a:r>
            <a:r>
              <a:rPr lang="en-US" sz="2800" dirty="0"/>
              <a:t> ATPase </a:t>
            </a:r>
          </a:p>
        </p:txBody>
      </p:sp>
    </p:spTree>
    <p:extLst>
      <p:ext uri="{BB962C8B-B14F-4D97-AF65-F5344CB8AC3E}">
        <p14:creationId xmlns:p14="http://schemas.microsoft.com/office/powerpoint/2010/main" val="31529913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2006-JNH-Porsche-GT3-996-Exhaust-Pipes-1024x768"/>
          <p:cNvPicPr>
            <a:picLocks noChangeAspect="1" noChangeArrowheads="1"/>
          </p:cNvPicPr>
          <p:nvPr/>
        </p:nvPicPr>
        <p:blipFill>
          <a:blip r:embed="rId3">
            <a:extLst>
              <a:ext uri="{28A0092B-C50C-407E-A947-70E740481C1C}">
                <a14:useLocalDpi xmlns:a14="http://schemas.microsoft.com/office/drawing/2010/main" val="0"/>
              </a:ext>
            </a:extLst>
          </a:blip>
          <a:srcRect t="12375" r="49992" b="12469"/>
          <a:stretch>
            <a:fillRect/>
          </a:stretch>
        </p:blipFill>
        <p:spPr bwMode="auto">
          <a:xfrm>
            <a:off x="1327150" y="-466725"/>
            <a:ext cx="6489700" cy="731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9813" name="AutoShape 5"/>
          <p:cNvSpPr>
            <a:spLocks noChangeArrowheads="1"/>
          </p:cNvSpPr>
          <p:nvPr/>
        </p:nvSpPr>
        <p:spPr bwMode="auto">
          <a:xfrm rot="230393">
            <a:off x="6599238" y="1620838"/>
            <a:ext cx="458787" cy="658812"/>
          </a:xfrm>
          <a:prstGeom prst="roundRect">
            <a:avLst>
              <a:gd name="adj" fmla="val 50000"/>
            </a:avLst>
          </a:prstGeom>
          <a:solidFill>
            <a:schemeClr val="bg2"/>
          </a:solidFill>
          <a:ln w="9525">
            <a:round/>
            <a:headEnd/>
            <a:tailEnd/>
          </a:ln>
          <a:scene3d>
            <a:camera prst="legacyPerspectiveBottomLeft">
              <a:rot lat="300000" lon="0" rev="0"/>
            </a:camera>
            <a:lightRig rig="legacyFlat4" dir="t"/>
          </a:scene3d>
          <a:sp3d extrusionH="887400" prstMaterial="legacyMetal">
            <a:bevelT w="13500" h="13500" prst="angle"/>
            <a:bevelB w="13500" h="13500" prst="angle"/>
            <a:extrusionClr>
              <a:srgbClr val="CC0000"/>
            </a:extrusionClr>
          </a:sp3d>
        </p:spPr>
        <p:txBody>
          <a:bodyPr wrap="none" anchor="ctr">
            <a:flatTx/>
          </a:bodyPr>
          <a:lstStyle/>
          <a:p>
            <a:endParaRPr lang="ar-SA"/>
          </a:p>
        </p:txBody>
      </p:sp>
      <p:sp>
        <p:nvSpPr>
          <p:cNvPr id="119814" name="AutoShape 6"/>
          <p:cNvSpPr>
            <a:spLocks noChangeArrowheads="1"/>
          </p:cNvSpPr>
          <p:nvPr/>
        </p:nvSpPr>
        <p:spPr bwMode="auto">
          <a:xfrm rot="230393">
            <a:off x="6483350" y="2892425"/>
            <a:ext cx="484188" cy="712788"/>
          </a:xfrm>
          <a:prstGeom prst="roundRect">
            <a:avLst>
              <a:gd name="adj" fmla="val 50000"/>
            </a:avLst>
          </a:prstGeom>
          <a:solidFill>
            <a:schemeClr val="bg2"/>
          </a:solidFill>
          <a:ln w="9525">
            <a:round/>
            <a:headEnd/>
            <a:tailEnd/>
          </a:ln>
          <a:scene3d>
            <a:camera prst="legacyPerspectiveBottomLeft">
              <a:rot lat="300000" lon="0" rev="0"/>
            </a:camera>
            <a:lightRig rig="legacyFlat4" dir="t"/>
          </a:scene3d>
          <a:sp3d extrusionH="887400" prstMaterial="legacyMetal">
            <a:bevelT w="13500" h="13500" prst="angle"/>
            <a:bevelB w="13500" h="13500" prst="angle"/>
            <a:extrusionClr>
              <a:srgbClr val="CC0000"/>
            </a:extrusionClr>
          </a:sp3d>
        </p:spPr>
        <p:txBody>
          <a:bodyPr wrap="none" anchor="ctr">
            <a:flatTx/>
          </a:bodyPr>
          <a:lstStyle/>
          <a:p>
            <a:endParaRPr lang="ar-SA"/>
          </a:p>
        </p:txBody>
      </p:sp>
      <p:sp>
        <p:nvSpPr>
          <p:cNvPr id="119815" name="Oval 7"/>
          <p:cNvSpPr>
            <a:spLocks noChangeArrowheads="1"/>
          </p:cNvSpPr>
          <p:nvPr/>
        </p:nvSpPr>
        <p:spPr bwMode="auto">
          <a:xfrm rot="-552048">
            <a:off x="2795588" y="5773738"/>
            <a:ext cx="822325" cy="654050"/>
          </a:xfrm>
          <a:prstGeom prst="ellipse">
            <a:avLst/>
          </a:prstGeom>
          <a:solidFill>
            <a:srgbClr val="C0C0C0"/>
          </a:solidFill>
          <a:ln w="9525">
            <a:round/>
            <a:headEnd/>
            <a:tailEnd/>
          </a:ln>
          <a:scene3d>
            <a:camera prst="legacyPerspectiveFront">
              <a:rot lat="3300000" lon="899995" rev="0"/>
            </a:camera>
            <a:lightRig rig="legacyFlat3" dir="r"/>
          </a:scene3d>
          <a:sp3d extrusionH="303200" prstMaterial="legacyMetal">
            <a:bevelT w="13500" h="13500" prst="angle"/>
            <a:bevelB w="13500" h="13500" prst="angle"/>
            <a:extrusionClr>
              <a:srgbClr val="CC0000"/>
            </a:extrusionClr>
          </a:sp3d>
        </p:spPr>
        <p:txBody>
          <a:bodyPr wrap="none" anchor="ctr">
            <a:flatTx/>
          </a:bodyPr>
          <a:lstStyle/>
          <a:p>
            <a:endParaRPr lang="ar-SA"/>
          </a:p>
        </p:txBody>
      </p:sp>
      <p:sp>
        <p:nvSpPr>
          <p:cNvPr id="119816" name="Text Box 8"/>
          <p:cNvSpPr txBox="1">
            <a:spLocks noChangeArrowheads="1"/>
          </p:cNvSpPr>
          <p:nvPr/>
        </p:nvSpPr>
        <p:spPr bwMode="auto">
          <a:xfrm>
            <a:off x="4171950" y="56896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eaLnBrk="1" hangingPunct="1">
              <a:spcBef>
                <a:spcPct val="50000"/>
              </a:spcBef>
            </a:pPr>
            <a:r>
              <a:rPr lang="en-US" b="1">
                <a:solidFill>
                  <a:srgbClr val="A50021"/>
                </a:solidFill>
              </a:rPr>
              <a:t>Final common pathway</a:t>
            </a:r>
          </a:p>
        </p:txBody>
      </p:sp>
    </p:spTree>
    <p:extLst>
      <p:ext uri="{BB962C8B-B14F-4D97-AF65-F5344CB8AC3E}">
        <p14:creationId xmlns:p14="http://schemas.microsoft.com/office/powerpoint/2010/main" val="12056203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grpId="0" nodeType="clickEffect">
                                  <p:stCondLst>
                                    <p:cond delay="500"/>
                                  </p:stCondLst>
                                  <p:childTnLst>
                                    <p:set>
                                      <p:cBhvr>
                                        <p:cTn id="6" dur="1" fill="hold">
                                          <p:stCondLst>
                                            <p:cond delay="0"/>
                                          </p:stCondLst>
                                        </p:cTn>
                                        <p:tgtEl>
                                          <p:spTgt spid="119813"/>
                                        </p:tgtEl>
                                        <p:attrNameLst>
                                          <p:attrName>style.visibility</p:attrName>
                                        </p:attrNameLst>
                                      </p:cBhvr>
                                      <p:to>
                                        <p:strVal val="visible"/>
                                      </p:to>
                                    </p:set>
                                    <p:anim calcmode="lin" valueType="num">
                                      <p:cBhvr additive="base">
                                        <p:cTn id="7" dur="500" fill="hold"/>
                                        <p:tgtEl>
                                          <p:spTgt spid="119813"/>
                                        </p:tgtEl>
                                        <p:attrNameLst>
                                          <p:attrName>ppt_x</p:attrName>
                                        </p:attrNameLst>
                                      </p:cBhvr>
                                      <p:tavLst>
                                        <p:tav tm="0">
                                          <p:val>
                                            <p:strVal val="1+#ppt_w/2"/>
                                          </p:val>
                                        </p:tav>
                                        <p:tav tm="100000">
                                          <p:val>
                                            <p:strVal val="#ppt_x"/>
                                          </p:val>
                                        </p:tav>
                                      </p:tavLst>
                                    </p:anim>
                                    <p:anim calcmode="lin" valueType="num">
                                      <p:cBhvr additive="base">
                                        <p:cTn id="8" dur="500" fill="hold"/>
                                        <p:tgtEl>
                                          <p:spTgt spid="119813"/>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119814"/>
                                        </p:tgtEl>
                                        <p:attrNameLst>
                                          <p:attrName>style.visibility</p:attrName>
                                        </p:attrNameLst>
                                      </p:cBhvr>
                                      <p:to>
                                        <p:strVal val="visible"/>
                                      </p:to>
                                    </p:set>
                                    <p:anim calcmode="lin" valueType="num">
                                      <p:cBhvr additive="base">
                                        <p:cTn id="13" dur="500" fill="hold"/>
                                        <p:tgtEl>
                                          <p:spTgt spid="119814"/>
                                        </p:tgtEl>
                                        <p:attrNameLst>
                                          <p:attrName>ppt_x</p:attrName>
                                        </p:attrNameLst>
                                      </p:cBhvr>
                                      <p:tavLst>
                                        <p:tav tm="0">
                                          <p:val>
                                            <p:strVal val="1+#ppt_w/2"/>
                                          </p:val>
                                        </p:tav>
                                        <p:tav tm="100000">
                                          <p:val>
                                            <p:strVal val="#ppt_x"/>
                                          </p:val>
                                        </p:tav>
                                      </p:tavLst>
                                    </p:anim>
                                    <p:anim calcmode="lin" valueType="num">
                                      <p:cBhvr additive="base">
                                        <p:cTn id="14" dur="500" fill="hold"/>
                                        <p:tgtEl>
                                          <p:spTgt spid="119814"/>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119815"/>
                                        </p:tgtEl>
                                        <p:attrNameLst>
                                          <p:attrName>style.visibility</p:attrName>
                                        </p:attrNameLst>
                                      </p:cBhvr>
                                      <p:to>
                                        <p:strVal val="visible"/>
                                      </p:to>
                                    </p:set>
                                    <p:anim calcmode="lin" valueType="num">
                                      <p:cBhvr additive="base">
                                        <p:cTn id="19" dur="500" fill="hold"/>
                                        <p:tgtEl>
                                          <p:spTgt spid="119815"/>
                                        </p:tgtEl>
                                        <p:attrNameLst>
                                          <p:attrName>ppt_x</p:attrName>
                                        </p:attrNameLst>
                                      </p:cBhvr>
                                      <p:tavLst>
                                        <p:tav tm="0">
                                          <p:val>
                                            <p:strVal val="0-#ppt_w/2"/>
                                          </p:val>
                                        </p:tav>
                                        <p:tav tm="100000">
                                          <p:val>
                                            <p:strVal val="#ppt_x"/>
                                          </p:val>
                                        </p:tav>
                                      </p:tavLst>
                                    </p:anim>
                                    <p:anim calcmode="lin" valueType="num">
                                      <p:cBhvr additive="base">
                                        <p:cTn id="20" dur="500" fill="hold"/>
                                        <p:tgtEl>
                                          <p:spTgt spid="119815"/>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500"/>
                            </p:stCondLst>
                            <p:childTnLst>
                              <p:par>
                                <p:cTn id="22" presetID="2" presetClass="exit" presetSubtype="3" fill="hold" grpId="1" nodeType="afterEffect">
                                  <p:stCondLst>
                                    <p:cond delay="200"/>
                                  </p:stCondLst>
                                  <p:childTnLst>
                                    <p:anim calcmode="lin" valueType="num">
                                      <p:cBhvr additive="base">
                                        <p:cTn id="23" dur="500"/>
                                        <p:tgtEl>
                                          <p:spTgt spid="119813"/>
                                        </p:tgtEl>
                                        <p:attrNameLst>
                                          <p:attrName>ppt_x</p:attrName>
                                        </p:attrNameLst>
                                      </p:cBhvr>
                                      <p:tavLst>
                                        <p:tav tm="0">
                                          <p:val>
                                            <p:strVal val="ppt_x"/>
                                          </p:val>
                                        </p:tav>
                                        <p:tav tm="100000">
                                          <p:val>
                                            <p:strVal val="1+ppt_w/2"/>
                                          </p:val>
                                        </p:tav>
                                      </p:tavLst>
                                    </p:anim>
                                    <p:anim calcmode="lin" valueType="num">
                                      <p:cBhvr additive="base">
                                        <p:cTn id="24" dur="500"/>
                                        <p:tgtEl>
                                          <p:spTgt spid="119813"/>
                                        </p:tgtEl>
                                        <p:attrNameLst>
                                          <p:attrName>ppt_y</p:attrName>
                                        </p:attrNameLst>
                                      </p:cBhvr>
                                      <p:tavLst>
                                        <p:tav tm="0">
                                          <p:val>
                                            <p:strVal val="ppt_y"/>
                                          </p:val>
                                        </p:tav>
                                        <p:tav tm="100000">
                                          <p:val>
                                            <p:strVal val="0-ppt_h/2"/>
                                          </p:val>
                                        </p:tav>
                                      </p:tavLst>
                                    </p:anim>
                                    <p:set>
                                      <p:cBhvr>
                                        <p:cTn id="25" dur="1" fill="hold">
                                          <p:stCondLst>
                                            <p:cond delay="499"/>
                                          </p:stCondLst>
                                        </p:cTn>
                                        <p:tgtEl>
                                          <p:spTgt spid="119813"/>
                                        </p:tgtEl>
                                        <p:attrNameLst>
                                          <p:attrName>style.visibility</p:attrName>
                                        </p:attrNameLst>
                                      </p:cBhvr>
                                      <p:to>
                                        <p:strVal val="hidden"/>
                                      </p:to>
                                    </p:set>
                                  </p:childTnLst>
                                </p:cTn>
                              </p:par>
                            </p:childTnLst>
                          </p:cTn>
                        </p:par>
                        <p:par>
                          <p:cTn id="26" fill="hold" nodeType="afterGroup">
                            <p:stCondLst>
                              <p:cond delay="1200"/>
                            </p:stCondLst>
                            <p:childTnLst>
                              <p:par>
                                <p:cTn id="27" presetID="2" presetClass="exit" presetSubtype="3" fill="hold" grpId="1" nodeType="afterEffect">
                                  <p:stCondLst>
                                    <p:cond delay="200"/>
                                  </p:stCondLst>
                                  <p:childTnLst>
                                    <p:anim calcmode="lin" valueType="num">
                                      <p:cBhvr additive="base">
                                        <p:cTn id="28" dur="1000"/>
                                        <p:tgtEl>
                                          <p:spTgt spid="119814"/>
                                        </p:tgtEl>
                                        <p:attrNameLst>
                                          <p:attrName>ppt_x</p:attrName>
                                        </p:attrNameLst>
                                      </p:cBhvr>
                                      <p:tavLst>
                                        <p:tav tm="0">
                                          <p:val>
                                            <p:strVal val="ppt_x"/>
                                          </p:val>
                                        </p:tav>
                                        <p:tav tm="100000">
                                          <p:val>
                                            <p:strVal val="1+ppt_w/2"/>
                                          </p:val>
                                        </p:tav>
                                      </p:tavLst>
                                    </p:anim>
                                    <p:anim calcmode="lin" valueType="num">
                                      <p:cBhvr additive="base">
                                        <p:cTn id="29" dur="1000"/>
                                        <p:tgtEl>
                                          <p:spTgt spid="119814"/>
                                        </p:tgtEl>
                                        <p:attrNameLst>
                                          <p:attrName>ppt_y</p:attrName>
                                        </p:attrNameLst>
                                      </p:cBhvr>
                                      <p:tavLst>
                                        <p:tav tm="0">
                                          <p:val>
                                            <p:strVal val="ppt_y"/>
                                          </p:val>
                                        </p:tav>
                                        <p:tav tm="100000">
                                          <p:val>
                                            <p:strVal val="0-ppt_h/2"/>
                                          </p:val>
                                        </p:tav>
                                      </p:tavLst>
                                    </p:anim>
                                    <p:set>
                                      <p:cBhvr>
                                        <p:cTn id="30" dur="1" fill="hold">
                                          <p:stCondLst>
                                            <p:cond delay="999"/>
                                          </p:stCondLst>
                                        </p:cTn>
                                        <p:tgtEl>
                                          <p:spTgt spid="119814"/>
                                        </p:tgtEl>
                                        <p:attrNameLst>
                                          <p:attrName>style.visibility</p:attrName>
                                        </p:attrNameLst>
                                      </p:cBhvr>
                                      <p:to>
                                        <p:strVal val="hidden"/>
                                      </p:to>
                                    </p:set>
                                  </p:childTnLst>
                                </p:cTn>
                              </p:par>
                            </p:childTnLst>
                          </p:cTn>
                        </p:par>
                        <p:par>
                          <p:cTn id="31" fill="hold" nodeType="afterGroup">
                            <p:stCondLst>
                              <p:cond delay="2400"/>
                            </p:stCondLst>
                            <p:childTnLst>
                              <p:par>
                                <p:cTn id="32" presetID="22" presetClass="entr" presetSubtype="8" fill="hold" grpId="0" nodeType="afterEffect">
                                  <p:stCondLst>
                                    <p:cond delay="0"/>
                                  </p:stCondLst>
                                  <p:childTnLst>
                                    <p:set>
                                      <p:cBhvr>
                                        <p:cTn id="33" dur="1" fill="hold">
                                          <p:stCondLst>
                                            <p:cond delay="0"/>
                                          </p:stCondLst>
                                        </p:cTn>
                                        <p:tgtEl>
                                          <p:spTgt spid="119816"/>
                                        </p:tgtEl>
                                        <p:attrNameLst>
                                          <p:attrName>style.visibility</p:attrName>
                                        </p:attrNameLst>
                                      </p:cBhvr>
                                      <p:to>
                                        <p:strVal val="visible"/>
                                      </p:to>
                                    </p:set>
                                    <p:animEffect transition="in" filter="wipe(left)">
                                      <p:cBhvr>
                                        <p:cTn id="34" dur="500"/>
                                        <p:tgtEl>
                                          <p:spTgt spid="1198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3" grpId="0" animBg="1"/>
      <p:bldP spid="119813" grpId="1" animBg="1"/>
      <p:bldP spid="119814" grpId="0" animBg="1"/>
      <p:bldP spid="119814" grpId="1" animBg="1"/>
      <p:bldP spid="119815" grpId="0" animBg="1"/>
      <p:bldP spid="1198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533400" y="762000"/>
            <a:ext cx="8153400" cy="5364163"/>
          </a:xfrm>
        </p:spPr>
        <p:txBody>
          <a:bodyPr>
            <a:noAutofit/>
          </a:bodyPr>
          <a:lstStyle/>
          <a:p>
            <a:pPr marL="0" indent="0" algn="just">
              <a:buNone/>
            </a:pPr>
            <a:r>
              <a:rPr lang="en-US" b="1" u="sng" dirty="0"/>
              <a:t>Therapeutic Uses</a:t>
            </a:r>
          </a:p>
          <a:p>
            <a:pPr algn="just"/>
            <a:r>
              <a:rPr lang="en-US" dirty="0" smtClean="0"/>
              <a:t>Healing </a:t>
            </a:r>
            <a:r>
              <a:rPr lang="en-US" dirty="0"/>
              <a:t>of gastric and duodenal ulcers.</a:t>
            </a:r>
          </a:p>
          <a:p>
            <a:pPr algn="just"/>
            <a:r>
              <a:rPr lang="en-US" dirty="0" smtClean="0"/>
              <a:t>Reflux </a:t>
            </a:r>
            <a:r>
              <a:rPr lang="en-US" dirty="0"/>
              <a:t>esophagitis</a:t>
            </a:r>
            <a:r>
              <a:rPr lang="en-US" dirty="0" smtClean="0"/>
              <a:t>.</a:t>
            </a:r>
          </a:p>
          <a:p>
            <a:pPr marL="342900" lvl="1" indent="-342900" algn="just">
              <a:buFont typeface="Arial" pitchFamily="34" charset="0"/>
              <a:buChar char="•"/>
            </a:pPr>
            <a:r>
              <a:rPr lang="en-US" sz="3200" dirty="0"/>
              <a:t>Patients with Barrett's </a:t>
            </a:r>
            <a:r>
              <a:rPr lang="en-US" sz="3200" dirty="0" smtClean="0"/>
              <a:t>esophagus(they also will </a:t>
            </a:r>
            <a:r>
              <a:rPr lang="en-US" sz="3200" dirty="0"/>
              <a:t>require regular endoscopic </a:t>
            </a:r>
            <a:r>
              <a:rPr lang="en-US" sz="3200" dirty="0" smtClean="0"/>
              <a:t>follow-up).</a:t>
            </a:r>
            <a:endParaRPr lang="en-US" sz="3200" dirty="0"/>
          </a:p>
          <a:p>
            <a:pPr algn="just"/>
            <a:r>
              <a:rPr lang="en-US" dirty="0" smtClean="0"/>
              <a:t>Eradication </a:t>
            </a:r>
            <a:r>
              <a:rPr lang="en-US" dirty="0"/>
              <a:t>of Helicobacter pylori infection, in combination with antibacterial drugs.</a:t>
            </a:r>
          </a:p>
          <a:p>
            <a:pPr algn="just"/>
            <a:r>
              <a:rPr lang="en-US" dirty="0" smtClean="0"/>
              <a:t>Treatment </a:t>
            </a:r>
            <a:r>
              <a:rPr lang="en-US" dirty="0"/>
              <a:t>of </a:t>
            </a:r>
            <a:r>
              <a:rPr lang="en-US" dirty="0" err="1"/>
              <a:t>Zollinger</a:t>
            </a:r>
            <a:r>
              <a:rPr lang="en-US" dirty="0"/>
              <a:t>-Ellison syndrome.</a:t>
            </a:r>
          </a:p>
          <a:p>
            <a:pPr algn="just"/>
            <a:r>
              <a:rPr lang="en-US" dirty="0" smtClean="0"/>
              <a:t>High-dose </a:t>
            </a:r>
            <a:r>
              <a:rPr lang="en-US" dirty="0"/>
              <a:t>intravenous omeprazole has been used </a:t>
            </a:r>
            <a:r>
              <a:rPr lang="en-US" dirty="0" smtClean="0"/>
              <a:t>in </a:t>
            </a:r>
            <a:r>
              <a:rPr lang="en-US" dirty="0"/>
              <a:t>patients with high-risk bleeding duodenal ulcer.</a:t>
            </a:r>
          </a:p>
          <a:p>
            <a:pPr algn="just"/>
            <a:endParaRPr lang="en-US" dirty="0"/>
          </a:p>
          <a:p>
            <a:endParaRPr lang="en-US" dirty="0"/>
          </a:p>
        </p:txBody>
      </p:sp>
    </p:spTree>
    <p:extLst>
      <p:ext uri="{BB962C8B-B14F-4D97-AF65-F5344CB8AC3E}">
        <p14:creationId xmlns:p14="http://schemas.microsoft.com/office/powerpoint/2010/main" val="29261224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81000" y="457200"/>
            <a:ext cx="8305800" cy="6172200"/>
          </a:xfrm>
        </p:spPr>
        <p:txBody>
          <a:bodyPr>
            <a:noAutofit/>
          </a:bodyPr>
          <a:lstStyle/>
          <a:p>
            <a:pPr marL="0" indent="0" algn="just">
              <a:buNone/>
            </a:pPr>
            <a:r>
              <a:rPr lang="en-US" b="1" u="sng" dirty="0"/>
              <a:t>Contraindication</a:t>
            </a:r>
            <a:r>
              <a:rPr lang="en-US" b="1" dirty="0"/>
              <a:t>s</a:t>
            </a:r>
          </a:p>
          <a:p>
            <a:pPr algn="just"/>
            <a:r>
              <a:rPr lang="en-US" dirty="0" smtClean="0"/>
              <a:t>PPIs can </a:t>
            </a:r>
            <a:r>
              <a:rPr lang="en-US" dirty="0"/>
              <a:t>mask symptoms and delay the diagnosis of gastric malignancy </a:t>
            </a:r>
            <a:endParaRPr lang="en-US" dirty="0" smtClean="0"/>
          </a:p>
          <a:p>
            <a:pPr algn="just"/>
            <a:r>
              <a:rPr lang="en-US" dirty="0" smtClean="0"/>
              <a:t>PPIs </a:t>
            </a:r>
            <a:r>
              <a:rPr lang="en-US" dirty="0"/>
              <a:t>are not suitable for acute hematemesis.</a:t>
            </a:r>
          </a:p>
          <a:p>
            <a:pPr algn="just"/>
            <a:r>
              <a:rPr lang="en-US" dirty="0" smtClean="0"/>
              <a:t>PPIs </a:t>
            </a:r>
            <a:r>
              <a:rPr lang="en-US" dirty="0"/>
              <a:t>are metabolized by the liver; dosage adjustment is not usually required, but take care in severe hepatic insufficiency.</a:t>
            </a:r>
          </a:p>
          <a:p>
            <a:pPr algn="just"/>
            <a:r>
              <a:rPr lang="en-US" dirty="0" smtClean="0"/>
              <a:t>In </a:t>
            </a:r>
            <a:r>
              <a:rPr lang="en-US" dirty="0"/>
              <a:t>the USA, these drugs are pregnancy category C</a:t>
            </a:r>
          </a:p>
          <a:p>
            <a:pPr>
              <a:buNone/>
            </a:pPr>
            <a:endParaRPr lang="en-US" dirty="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04800" y="685800"/>
            <a:ext cx="8382000" cy="5791200"/>
          </a:xfrm>
        </p:spPr>
        <p:txBody>
          <a:bodyPr>
            <a:noAutofit/>
          </a:bodyPr>
          <a:lstStyle/>
          <a:p>
            <a:pPr marL="0" indent="0" algn="just">
              <a:buNone/>
            </a:pPr>
            <a:r>
              <a:rPr lang="en-US" sz="3000" b="1" u="sng" dirty="0"/>
              <a:t>Adverse </a:t>
            </a:r>
            <a:r>
              <a:rPr lang="en-US" sz="3000" b="1" u="sng" dirty="0" smtClean="0"/>
              <a:t>Effects</a:t>
            </a:r>
            <a:endParaRPr lang="en-US" sz="3000" u="sng" dirty="0"/>
          </a:p>
          <a:p>
            <a:pPr algn="just"/>
            <a:r>
              <a:rPr lang="en-US" sz="3000" dirty="0" smtClean="0"/>
              <a:t>Well-tolerated</a:t>
            </a:r>
            <a:r>
              <a:rPr lang="en-US" sz="3000" dirty="0"/>
              <a:t>.</a:t>
            </a:r>
          </a:p>
          <a:p>
            <a:pPr algn="just"/>
            <a:r>
              <a:rPr lang="en-US" sz="3000" dirty="0" smtClean="0"/>
              <a:t>The </a:t>
            </a:r>
            <a:r>
              <a:rPr lang="en-US" sz="3000" dirty="0"/>
              <a:t>most common adverse effect is diarrhea, particularly with long-term use.</a:t>
            </a:r>
          </a:p>
          <a:p>
            <a:pPr algn="just"/>
            <a:r>
              <a:rPr lang="en-US" sz="3000" dirty="0" smtClean="0"/>
              <a:t>Other </a:t>
            </a:r>
            <a:r>
              <a:rPr lang="en-US" sz="3000" dirty="0"/>
              <a:t>rare adverse effects include rash, liver enzyme abnormalities, and interstitial nephritis</a:t>
            </a:r>
            <a:r>
              <a:rPr lang="en-US" sz="3000" dirty="0" smtClean="0"/>
              <a:t>.</a:t>
            </a:r>
          </a:p>
          <a:p>
            <a:pPr algn="just"/>
            <a:r>
              <a:rPr lang="en-US" sz="3000" dirty="0" smtClean="0"/>
              <a:t>Long-term </a:t>
            </a:r>
            <a:r>
              <a:rPr lang="en-US" sz="3000" dirty="0"/>
              <a:t>treatment with these drugs causes carcinoid tumors in the stomachs of laboratory animals, but has not been observed in clinical practice. Always consider whether maintenance treatment is required.</a:t>
            </a:r>
          </a:p>
          <a:p>
            <a:pPr algn="just"/>
            <a:endParaRPr lang="en-US" sz="3000" dirty="0"/>
          </a:p>
        </p:txBody>
      </p:sp>
    </p:spTree>
    <p:extLst>
      <p:ext uri="{BB962C8B-B14F-4D97-AF65-F5344CB8AC3E}">
        <p14:creationId xmlns:p14="http://schemas.microsoft.com/office/powerpoint/2010/main" val="15827119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04800" y="685800"/>
            <a:ext cx="8534400" cy="6019800"/>
          </a:xfrm>
        </p:spPr>
        <p:txBody>
          <a:bodyPr>
            <a:noAutofit/>
          </a:bodyPr>
          <a:lstStyle/>
          <a:p>
            <a:pPr marL="0" indent="0" algn="just">
              <a:buNone/>
            </a:pPr>
            <a:r>
              <a:rPr lang="en-US" sz="3100" b="1" u="sng" dirty="0"/>
              <a:t>Interactions</a:t>
            </a:r>
          </a:p>
          <a:p>
            <a:pPr algn="just"/>
            <a:r>
              <a:rPr lang="en-US" dirty="0" smtClean="0"/>
              <a:t>The </a:t>
            </a:r>
            <a:r>
              <a:rPr lang="en-US" dirty="0"/>
              <a:t>potential for drug interactions with these drugs is low.</a:t>
            </a:r>
          </a:p>
          <a:p>
            <a:pPr algn="just"/>
            <a:r>
              <a:rPr lang="en-US" dirty="0" smtClean="0"/>
              <a:t>Lansoprazole</a:t>
            </a:r>
            <a:r>
              <a:rPr lang="en-US" dirty="0"/>
              <a:t>, omeprazole, and esomeprazole inhibit hepatic cytochrome P450 enzymes to some degree. This effect is not great, but may enhance the actions of warfarin and </a:t>
            </a:r>
            <a:r>
              <a:rPr lang="en-US" dirty="0" smtClean="0"/>
              <a:t>phenytoin. </a:t>
            </a:r>
          </a:p>
          <a:p>
            <a:pPr algn="just"/>
            <a:r>
              <a:rPr lang="en-US" dirty="0" smtClean="0"/>
              <a:t>PPI may decrease the absorption of vitamin B12 and other drugs that require acidity for their absorption e.g. digoxin </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b="1" dirty="0" smtClean="0">
                <a:solidFill>
                  <a:srgbClr val="C00000"/>
                </a:solidFill>
              </a:rPr>
              <a:t>3. </a:t>
            </a:r>
            <a:r>
              <a:rPr lang="en-US" b="1" dirty="0" err="1" smtClean="0">
                <a:solidFill>
                  <a:srgbClr val="C00000"/>
                </a:solidFill>
              </a:rPr>
              <a:t>Cytoprotective</a:t>
            </a:r>
            <a:r>
              <a:rPr lang="en-US" b="1" dirty="0" smtClean="0">
                <a:solidFill>
                  <a:srgbClr val="C00000"/>
                </a:solidFill>
              </a:rPr>
              <a:t> drugs for peptic ulcer disease</a:t>
            </a:r>
            <a:endParaRPr lang="en-US" dirty="0">
              <a:solidFill>
                <a:srgbClr val="C00000"/>
              </a:solidFill>
            </a:endParaRPr>
          </a:p>
        </p:txBody>
      </p:sp>
      <p:sp>
        <p:nvSpPr>
          <p:cNvPr id="5" name="Content Placeholder 4"/>
          <p:cNvSpPr>
            <a:spLocks noGrp="1"/>
          </p:cNvSpPr>
          <p:nvPr>
            <p:ph idx="1"/>
          </p:nvPr>
        </p:nvSpPr>
        <p:spPr>
          <a:xfrm>
            <a:off x="457200" y="1600200"/>
            <a:ext cx="8382000" cy="4525963"/>
          </a:xfrm>
        </p:spPr>
        <p:txBody>
          <a:bodyPr>
            <a:normAutofit/>
          </a:bodyPr>
          <a:lstStyle/>
          <a:p>
            <a:pPr fontAlgn="auto">
              <a:spcBef>
                <a:spcPts val="0"/>
              </a:spcBef>
              <a:spcAft>
                <a:spcPts val="0"/>
              </a:spcAft>
              <a:buFont typeface="+mj-lt"/>
              <a:buAutoNum type="alphaUcPeriod"/>
              <a:defRPr/>
            </a:pPr>
            <a:endParaRPr lang="en-US" b="1" dirty="0" smtClean="0"/>
          </a:p>
          <a:p>
            <a:pPr marL="514350" indent="-514350" fontAlgn="auto">
              <a:spcBef>
                <a:spcPts val="0"/>
              </a:spcBef>
              <a:spcAft>
                <a:spcPts val="0"/>
              </a:spcAft>
              <a:buFont typeface="+mj-lt"/>
              <a:buAutoNum type="alphaUcPeriod"/>
              <a:defRPr/>
            </a:pPr>
            <a:r>
              <a:rPr lang="en-US" b="1" dirty="0" smtClean="0"/>
              <a:t>Mucosal protective agents</a:t>
            </a:r>
          </a:p>
          <a:p>
            <a:pPr marL="914400" lvl="1" indent="-514350">
              <a:spcBef>
                <a:spcPts val="0"/>
              </a:spcBef>
              <a:defRPr/>
            </a:pPr>
            <a:r>
              <a:rPr lang="en-US" sz="3200" dirty="0" smtClean="0"/>
              <a:t>Colloidal bismuth</a:t>
            </a:r>
          </a:p>
          <a:p>
            <a:pPr marL="914400" lvl="1" indent="-514350">
              <a:spcBef>
                <a:spcPts val="0"/>
              </a:spcBef>
              <a:defRPr/>
            </a:pPr>
            <a:r>
              <a:rPr lang="en-US" sz="3200" dirty="0" err="1" smtClean="0"/>
              <a:t>Sucralfate</a:t>
            </a:r>
            <a:endParaRPr lang="en-US" sz="3200" dirty="0" smtClean="0"/>
          </a:p>
          <a:p>
            <a:pPr marL="514350" indent="-514350" fontAlgn="auto">
              <a:spcBef>
                <a:spcPts val="0"/>
              </a:spcBef>
              <a:spcAft>
                <a:spcPts val="0"/>
              </a:spcAft>
              <a:buFont typeface="+mj-lt"/>
              <a:buAutoNum type="alphaUcPeriod"/>
              <a:defRPr/>
            </a:pPr>
            <a:r>
              <a:rPr lang="en-US" b="1" dirty="0" smtClean="0"/>
              <a:t>Prostaglandins (enhance mucosal defense)</a:t>
            </a:r>
          </a:p>
          <a:p>
            <a:pPr marL="857250" lvl="1" indent="-457200">
              <a:spcBef>
                <a:spcPts val="0"/>
              </a:spcBef>
              <a:defRPr/>
            </a:pPr>
            <a:r>
              <a:rPr lang="en-US" sz="3200" dirty="0" smtClean="0"/>
              <a:t>Misoprostol</a:t>
            </a:r>
          </a:p>
          <a:p>
            <a:pPr marL="514350" indent="-514350">
              <a:buFont typeface="+mj-lt"/>
              <a:buAutoNum type="alphaUcPeriod"/>
            </a:pPr>
            <a:endParaRPr lang="en-US" dirty="0"/>
          </a:p>
        </p:txBody>
      </p:sp>
    </p:spTree>
    <p:extLst>
      <p:ext uri="{BB962C8B-B14F-4D97-AF65-F5344CB8AC3E}">
        <p14:creationId xmlns:p14="http://schemas.microsoft.com/office/powerpoint/2010/main" val="494045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Introduction </a:t>
            </a:r>
            <a:endParaRPr lang="en-US" b="1" dirty="0">
              <a:solidFill>
                <a:srgbClr val="C00000"/>
              </a:solidFill>
            </a:endParaRPr>
          </a:p>
        </p:txBody>
      </p:sp>
      <p:sp>
        <p:nvSpPr>
          <p:cNvPr id="3" name="Content Placeholder 2"/>
          <p:cNvSpPr>
            <a:spLocks noGrp="1"/>
          </p:cNvSpPr>
          <p:nvPr>
            <p:ph idx="1"/>
          </p:nvPr>
        </p:nvSpPr>
        <p:spPr>
          <a:xfrm>
            <a:off x="228600" y="1295400"/>
            <a:ext cx="8686800" cy="4953000"/>
          </a:xfrm>
        </p:spPr>
        <p:txBody>
          <a:bodyPr>
            <a:normAutofit/>
          </a:bodyPr>
          <a:lstStyle/>
          <a:p>
            <a:pPr algn="just"/>
            <a:r>
              <a:rPr lang="en-US" dirty="0"/>
              <a:t>A </a:t>
            </a:r>
            <a:r>
              <a:rPr lang="en-US" dirty="0" smtClean="0"/>
              <a:t>peptic ulcer</a:t>
            </a:r>
            <a:r>
              <a:rPr lang="en-US" dirty="0"/>
              <a:t>, also known as peptic ulcer disease (PUD</a:t>
            </a:r>
            <a:r>
              <a:rPr lang="en-US" dirty="0" smtClean="0"/>
              <a:t>), is </a:t>
            </a:r>
            <a:r>
              <a:rPr lang="en-US" dirty="0"/>
              <a:t>the most common </a:t>
            </a:r>
            <a:r>
              <a:rPr lang="en-US" dirty="0" smtClean="0"/>
              <a:t>ulcer of </a:t>
            </a:r>
            <a:r>
              <a:rPr lang="en-US" dirty="0"/>
              <a:t>an area of the </a:t>
            </a:r>
            <a:r>
              <a:rPr lang="en-US" dirty="0" smtClean="0"/>
              <a:t>GIT. </a:t>
            </a:r>
            <a:endParaRPr lang="en-US" dirty="0"/>
          </a:p>
          <a:p>
            <a:pPr algn="just"/>
            <a:r>
              <a:rPr lang="en-US" dirty="0" smtClean="0"/>
              <a:t>70–90</a:t>
            </a:r>
            <a:r>
              <a:rPr lang="en-US" dirty="0"/>
              <a:t>% of such ulcers are associated with </a:t>
            </a:r>
            <a:r>
              <a:rPr lang="en-US" i="1" dirty="0" smtClean="0"/>
              <a:t>Helicobacter </a:t>
            </a:r>
            <a:r>
              <a:rPr lang="en-US" i="1" dirty="0"/>
              <a:t>pylori</a:t>
            </a:r>
            <a:r>
              <a:rPr lang="en-US" dirty="0"/>
              <a:t>, a rod-shaped bacterium that lives in the acidic environment of the </a:t>
            </a:r>
            <a:r>
              <a:rPr lang="en-US" dirty="0" smtClean="0"/>
              <a:t>stomach</a:t>
            </a:r>
          </a:p>
          <a:p>
            <a:pPr algn="just"/>
            <a:r>
              <a:rPr lang="en-US" dirty="0" smtClean="0"/>
              <a:t>Ulcers can also be caused or worsened by drugs such as aspirin, ibuprofen, and other NSAIDs.</a:t>
            </a:r>
            <a:endParaRPr lang="en-US" dirty="0"/>
          </a:p>
        </p:txBody>
      </p:sp>
    </p:spTree>
    <p:extLst>
      <p:ext uri="{BB962C8B-B14F-4D97-AF65-F5344CB8AC3E}">
        <p14:creationId xmlns:p14="http://schemas.microsoft.com/office/powerpoint/2010/main" val="39255277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76200"/>
            <a:ext cx="8229600" cy="1143000"/>
          </a:xfrm>
        </p:spPr>
        <p:txBody>
          <a:bodyPr/>
          <a:lstStyle/>
          <a:p>
            <a:pPr marL="514350" indent="-514350" fontAlgn="auto">
              <a:spcBef>
                <a:spcPts val="0"/>
              </a:spcBef>
              <a:spcAft>
                <a:spcPts val="0"/>
              </a:spcAft>
              <a:defRPr/>
            </a:pPr>
            <a:r>
              <a:rPr lang="en-US" b="1" dirty="0" smtClean="0">
                <a:solidFill>
                  <a:srgbClr val="C00000"/>
                </a:solidFill>
              </a:rPr>
              <a:t>A. Mucosal </a:t>
            </a:r>
            <a:r>
              <a:rPr lang="en-US" b="1" dirty="0">
                <a:solidFill>
                  <a:srgbClr val="C00000"/>
                </a:solidFill>
              </a:rPr>
              <a:t>protective agents</a:t>
            </a:r>
          </a:p>
        </p:txBody>
      </p:sp>
      <p:sp>
        <p:nvSpPr>
          <p:cNvPr id="6" name="Content Placeholder 5"/>
          <p:cNvSpPr>
            <a:spLocks noGrp="1"/>
          </p:cNvSpPr>
          <p:nvPr>
            <p:ph idx="1"/>
          </p:nvPr>
        </p:nvSpPr>
        <p:spPr>
          <a:xfrm>
            <a:off x="304800" y="1143000"/>
            <a:ext cx="8610600" cy="5410200"/>
          </a:xfrm>
        </p:spPr>
        <p:txBody>
          <a:bodyPr>
            <a:noAutofit/>
          </a:bodyPr>
          <a:lstStyle/>
          <a:p>
            <a:pPr marL="0" indent="0">
              <a:buNone/>
            </a:pPr>
            <a:r>
              <a:rPr lang="en-US" sz="3000" b="1" dirty="0" smtClean="0">
                <a:solidFill>
                  <a:srgbClr val="0070C0"/>
                </a:solidFill>
              </a:rPr>
              <a:t>I.  </a:t>
            </a:r>
            <a:r>
              <a:rPr lang="en-US" sz="3000" b="1" dirty="0" err="1">
                <a:solidFill>
                  <a:srgbClr val="0070C0"/>
                </a:solidFill>
              </a:rPr>
              <a:t>Sucralfate</a:t>
            </a:r>
            <a:endParaRPr lang="en-US" sz="3000" b="1" dirty="0">
              <a:solidFill>
                <a:srgbClr val="0070C0"/>
              </a:solidFill>
            </a:endParaRPr>
          </a:p>
          <a:p>
            <a:pPr marL="0" indent="0" algn="just">
              <a:buNone/>
            </a:pPr>
            <a:r>
              <a:rPr lang="en-US" sz="3000" b="1" u="sng" dirty="0"/>
              <a:t>Mechanism of action: </a:t>
            </a:r>
          </a:p>
          <a:p>
            <a:pPr algn="just"/>
            <a:r>
              <a:rPr lang="en-US" sz="3000" dirty="0" err="1"/>
              <a:t>Sucralfate</a:t>
            </a:r>
            <a:r>
              <a:rPr lang="en-US" sz="3000" dirty="0"/>
              <a:t> is a sulfated polysaccharide that requires an acid pH to be activated. </a:t>
            </a:r>
          </a:p>
          <a:p>
            <a:pPr algn="just"/>
            <a:r>
              <a:rPr lang="en-US" sz="3000" dirty="0"/>
              <a:t>It adheres to ulcer crater by binding to the necrotic tissue so acting as a barrier to acid, pepsin and bile. </a:t>
            </a:r>
            <a:endParaRPr lang="en-US" sz="3000" dirty="0" smtClean="0"/>
          </a:p>
          <a:p>
            <a:pPr algn="just"/>
            <a:r>
              <a:rPr lang="en-US" sz="3000" dirty="0" smtClean="0"/>
              <a:t>The </a:t>
            </a:r>
            <a:r>
              <a:rPr lang="en-US" sz="3000" dirty="0"/>
              <a:t>drug also promotes prostaglandin biosynthesis</a:t>
            </a:r>
            <a:r>
              <a:rPr lang="en-US" sz="3000" dirty="0" smtClean="0"/>
              <a:t>.</a:t>
            </a:r>
          </a:p>
          <a:p>
            <a:pPr algn="just"/>
            <a:r>
              <a:rPr lang="en-US" sz="3000" dirty="0" smtClean="0"/>
              <a:t>It promotes healing of peptic ulcers and reduces the recurrence rate. </a:t>
            </a:r>
            <a:endParaRPr lang="en-US" sz="3000" dirty="0"/>
          </a:p>
          <a:p>
            <a:endParaRPr lang="en-US" sz="3000" dirty="0"/>
          </a:p>
        </p:txBody>
      </p:sp>
    </p:spTree>
    <p:extLst>
      <p:ext uri="{BB962C8B-B14F-4D97-AF65-F5344CB8AC3E}">
        <p14:creationId xmlns:p14="http://schemas.microsoft.com/office/powerpoint/2010/main" val="23824827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04800" y="1447800"/>
            <a:ext cx="8458200" cy="4525963"/>
          </a:xfrm>
        </p:spPr>
        <p:txBody>
          <a:bodyPr>
            <a:noAutofit/>
          </a:bodyPr>
          <a:lstStyle/>
          <a:p>
            <a:pPr marL="0" indent="0" algn="just">
              <a:buNone/>
            </a:pPr>
            <a:r>
              <a:rPr lang="en-US" b="1" u="sng" dirty="0"/>
              <a:t>Adverse effects: </a:t>
            </a:r>
          </a:p>
          <a:p>
            <a:pPr algn="just"/>
            <a:r>
              <a:rPr lang="en-US" dirty="0" smtClean="0"/>
              <a:t>Constipation, </a:t>
            </a:r>
            <a:r>
              <a:rPr lang="en-US" dirty="0"/>
              <a:t>abdominal pain. </a:t>
            </a:r>
          </a:p>
          <a:p>
            <a:pPr algn="just"/>
            <a:r>
              <a:rPr lang="en-US" dirty="0"/>
              <a:t>Systemic effects are negligible since the drug is not absorbed significantly from the gut.</a:t>
            </a:r>
          </a:p>
          <a:p>
            <a:pPr marL="0" indent="0" algn="just">
              <a:buNone/>
            </a:pPr>
            <a:r>
              <a:rPr lang="en-US" b="1" u="sng" dirty="0"/>
              <a:t>Clinical uses: </a:t>
            </a:r>
          </a:p>
          <a:p>
            <a:pPr algn="just"/>
            <a:r>
              <a:rPr lang="en-US" dirty="0"/>
              <a:t>Used</a:t>
            </a:r>
            <a:r>
              <a:rPr lang="en-US" b="1" dirty="0"/>
              <a:t> </a:t>
            </a:r>
            <a:r>
              <a:rPr lang="en-US" dirty="0"/>
              <a:t>to treat peptic ulcer and to prevent recurrence. </a:t>
            </a:r>
          </a:p>
          <a:p>
            <a:pPr algn="just"/>
            <a:r>
              <a:rPr lang="en-US" dirty="0"/>
              <a:t>It is less effective than drugs that inhibit gastric acid secretion.</a:t>
            </a:r>
          </a:p>
          <a:p>
            <a:endParaRPr lang="en-US" dirty="0"/>
          </a:p>
        </p:txBody>
      </p:sp>
    </p:spTree>
    <p:extLst>
      <p:ext uri="{BB962C8B-B14F-4D97-AF65-F5344CB8AC3E}">
        <p14:creationId xmlns:p14="http://schemas.microsoft.com/office/powerpoint/2010/main" val="15123214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04800" y="503237"/>
            <a:ext cx="8458200" cy="6126163"/>
          </a:xfrm>
        </p:spPr>
        <p:txBody>
          <a:bodyPr>
            <a:noAutofit/>
          </a:bodyPr>
          <a:lstStyle/>
          <a:p>
            <a:pPr marL="0" indent="0" algn="just">
              <a:buNone/>
            </a:pPr>
            <a:r>
              <a:rPr lang="en-US" b="1" dirty="0" smtClean="0">
                <a:solidFill>
                  <a:srgbClr val="0070C0"/>
                </a:solidFill>
              </a:rPr>
              <a:t>II. </a:t>
            </a:r>
            <a:r>
              <a:rPr lang="en-US" b="1" dirty="0">
                <a:solidFill>
                  <a:srgbClr val="0070C0"/>
                </a:solidFill>
              </a:rPr>
              <a:t>Bismuth compounds</a:t>
            </a:r>
          </a:p>
          <a:p>
            <a:pPr marL="0" indent="0" algn="just">
              <a:buNone/>
            </a:pPr>
            <a:r>
              <a:rPr lang="en-US" b="1" u="sng" dirty="0"/>
              <a:t>Mechanism of action:</a:t>
            </a:r>
          </a:p>
          <a:p>
            <a:pPr algn="just"/>
            <a:r>
              <a:rPr lang="en-US" dirty="0"/>
              <a:t>Bismuth subsalicylate and </a:t>
            </a:r>
            <a:r>
              <a:rPr lang="en-US" dirty="0" err="1"/>
              <a:t>subcitrate</a:t>
            </a:r>
            <a:r>
              <a:rPr lang="en-US" dirty="0"/>
              <a:t> likely act by the following mechanisms:</a:t>
            </a:r>
          </a:p>
          <a:p>
            <a:pPr marL="971550" lvl="1" indent="-514350" algn="just">
              <a:buFont typeface="+mj-lt"/>
              <a:buAutoNum type="alphaUcPeriod"/>
            </a:pPr>
            <a:r>
              <a:rPr lang="en-US" sz="3200" dirty="0"/>
              <a:t>Binding to the ulcer, so coating and protecting it;</a:t>
            </a:r>
          </a:p>
          <a:p>
            <a:pPr marL="971550" lvl="1" indent="-514350" algn="just">
              <a:buFont typeface="+mj-lt"/>
              <a:buAutoNum type="alphaUcPeriod"/>
            </a:pPr>
            <a:r>
              <a:rPr lang="en-US" sz="3200" dirty="0"/>
              <a:t>Inhibiting gastric and enteric </a:t>
            </a:r>
            <a:r>
              <a:rPr lang="en-US" sz="3200" dirty="0" smtClean="0"/>
              <a:t>secretions</a:t>
            </a:r>
          </a:p>
          <a:p>
            <a:pPr marL="971550" lvl="1" indent="-514350" algn="just">
              <a:buFont typeface="+mj-lt"/>
              <a:buAutoNum type="alphaUcPeriod"/>
            </a:pPr>
            <a:r>
              <a:rPr lang="en-US" sz="3200" dirty="0" smtClean="0"/>
              <a:t>Stimulate mucous and PG synthesis </a:t>
            </a:r>
            <a:endParaRPr lang="en-US" sz="3200" dirty="0"/>
          </a:p>
          <a:p>
            <a:pPr marL="971550" lvl="1" indent="-514350" algn="just">
              <a:buFont typeface="+mj-lt"/>
              <a:buAutoNum type="alphaUcPeriod"/>
            </a:pPr>
            <a:r>
              <a:rPr lang="en-US" sz="3200" dirty="0"/>
              <a:t>Antimicrobial activity against organisms such as </a:t>
            </a:r>
            <a:r>
              <a:rPr lang="en-US" sz="3200" i="1" dirty="0"/>
              <a:t>H. Pylori, C. </a:t>
            </a:r>
            <a:r>
              <a:rPr lang="en-US" sz="3200" i="1" dirty="0" err="1"/>
              <a:t>Jejuni</a:t>
            </a:r>
            <a:r>
              <a:rPr lang="en-US" sz="3200" i="1" dirty="0"/>
              <a:t>, E. coli </a:t>
            </a:r>
            <a:r>
              <a:rPr lang="en-US" sz="3200" dirty="0"/>
              <a:t>and salmonella species.</a:t>
            </a:r>
          </a:p>
          <a:p>
            <a:pPr algn="just"/>
            <a:endParaRPr lang="en-US" dirty="0"/>
          </a:p>
          <a:p>
            <a:pPr algn="just"/>
            <a:endParaRPr lang="en-US" dirty="0"/>
          </a:p>
        </p:txBody>
      </p:sp>
    </p:spTree>
    <p:extLst>
      <p:ext uri="{BB962C8B-B14F-4D97-AF65-F5344CB8AC3E}">
        <p14:creationId xmlns:p14="http://schemas.microsoft.com/office/powerpoint/2010/main" val="7875942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85800"/>
            <a:ext cx="8686800" cy="6019800"/>
          </a:xfrm>
        </p:spPr>
        <p:txBody>
          <a:bodyPr>
            <a:noAutofit/>
          </a:bodyPr>
          <a:lstStyle/>
          <a:p>
            <a:pPr marL="0" indent="0" algn="just">
              <a:buNone/>
            </a:pPr>
            <a:r>
              <a:rPr lang="en-US" b="1" u="sng" dirty="0"/>
              <a:t>Adverse effects: </a:t>
            </a:r>
            <a:endParaRPr lang="en-US" b="1" u="sng" dirty="0" smtClean="0"/>
          </a:p>
          <a:p>
            <a:pPr algn="just"/>
            <a:r>
              <a:rPr lang="en-US" dirty="0" smtClean="0"/>
              <a:t>Constipation </a:t>
            </a:r>
            <a:r>
              <a:rPr lang="en-US" dirty="0"/>
              <a:t>and darkening of feces (mistaken sometimes for melena). </a:t>
            </a:r>
            <a:endParaRPr lang="en-US" dirty="0" smtClean="0"/>
          </a:p>
          <a:p>
            <a:pPr algn="just"/>
            <a:r>
              <a:rPr lang="en-US" dirty="0" smtClean="0"/>
              <a:t>Large </a:t>
            </a:r>
            <a:r>
              <a:rPr lang="en-US" dirty="0"/>
              <a:t>doses can cause fecal impaction and bismuth or salicylate toxicity.</a:t>
            </a:r>
          </a:p>
          <a:p>
            <a:pPr marL="0" indent="0" algn="just">
              <a:buNone/>
            </a:pPr>
            <a:r>
              <a:rPr lang="en-US" b="1" u="sng" dirty="0"/>
              <a:t>Clinical uses: </a:t>
            </a:r>
          </a:p>
          <a:p>
            <a:pPr algn="just"/>
            <a:r>
              <a:rPr lang="en-US" dirty="0" smtClean="0"/>
              <a:t>In </a:t>
            </a:r>
            <a:r>
              <a:rPr lang="en-US" dirty="0"/>
              <a:t>the multidrug regimen for the treatment of peptic ulcer</a:t>
            </a:r>
            <a:r>
              <a:rPr lang="en-US" dirty="0" smtClean="0"/>
              <a:t>.</a:t>
            </a:r>
          </a:p>
          <a:p>
            <a:pPr algn="just"/>
            <a:r>
              <a:rPr lang="en-US" dirty="0" smtClean="0"/>
              <a:t>For </a:t>
            </a:r>
            <a:r>
              <a:rPr lang="en-US" dirty="0"/>
              <a:t>the treatment of mild infectious diarrhea (traveler’s diarrhea) or </a:t>
            </a:r>
            <a:r>
              <a:rPr lang="en-US" dirty="0" err="1"/>
              <a:t>nonsyndromic</a:t>
            </a:r>
            <a:r>
              <a:rPr lang="en-US" dirty="0"/>
              <a:t>, episodic diarrhea.</a:t>
            </a:r>
          </a:p>
          <a:p>
            <a:pPr algn="just"/>
            <a:endParaRPr lang="en-US" dirty="0"/>
          </a:p>
        </p:txBody>
      </p:sp>
    </p:spTree>
    <p:extLst>
      <p:ext uri="{BB962C8B-B14F-4D97-AF65-F5344CB8AC3E}">
        <p14:creationId xmlns:p14="http://schemas.microsoft.com/office/powerpoint/2010/main" val="21296118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B. Prostaglandins</a:t>
            </a:r>
            <a:endParaRPr lang="en-US" dirty="0">
              <a:solidFill>
                <a:srgbClr val="C00000"/>
              </a:solidFill>
            </a:endParaRPr>
          </a:p>
        </p:txBody>
      </p:sp>
      <p:sp>
        <p:nvSpPr>
          <p:cNvPr id="3" name="Content Placeholder 2"/>
          <p:cNvSpPr>
            <a:spLocks noGrp="1"/>
          </p:cNvSpPr>
          <p:nvPr>
            <p:ph idx="1"/>
          </p:nvPr>
        </p:nvSpPr>
        <p:spPr>
          <a:xfrm>
            <a:off x="304800" y="1295400"/>
            <a:ext cx="8534400" cy="4830763"/>
          </a:xfrm>
        </p:spPr>
        <p:txBody>
          <a:bodyPr>
            <a:noAutofit/>
          </a:bodyPr>
          <a:lstStyle/>
          <a:p>
            <a:pPr marL="0" indent="0">
              <a:buNone/>
            </a:pPr>
            <a:r>
              <a:rPr lang="en-US" sz="3000" b="1" u="sng" dirty="0" smtClean="0">
                <a:solidFill>
                  <a:srgbClr val="0070C0"/>
                </a:solidFill>
              </a:rPr>
              <a:t>Misoprostol</a:t>
            </a:r>
            <a:endParaRPr lang="en-US" sz="3000" b="1" u="sng" dirty="0">
              <a:solidFill>
                <a:srgbClr val="0070C0"/>
              </a:solidFill>
            </a:endParaRPr>
          </a:p>
          <a:p>
            <a:pPr marL="0" indent="0" algn="just">
              <a:buNone/>
            </a:pPr>
            <a:r>
              <a:rPr lang="en-US" sz="3000" b="1" u="sng" dirty="0"/>
              <a:t>Mechanism of action: </a:t>
            </a:r>
          </a:p>
          <a:p>
            <a:pPr algn="just"/>
            <a:r>
              <a:rPr lang="en-US" sz="3000" dirty="0"/>
              <a:t>Misoprostol is a prostaglandin E1 analogue which activates prostaglandin receptors on:</a:t>
            </a:r>
          </a:p>
          <a:p>
            <a:pPr marL="914400" lvl="1" indent="-457200" algn="just">
              <a:buFont typeface="+mj-lt"/>
              <a:buAutoNum type="alphaUcPeriod"/>
            </a:pPr>
            <a:r>
              <a:rPr lang="en-US" sz="3000" dirty="0"/>
              <a:t>Gastric epithelial cells (so leading to a </a:t>
            </a:r>
            <a:r>
              <a:rPr lang="en-US" sz="3000" dirty="0" err="1"/>
              <a:t>cytoprotective</a:t>
            </a:r>
            <a:r>
              <a:rPr lang="en-US" sz="3000" dirty="0"/>
              <a:t> effect on gastric mucosa by stimulating the secretion of mucus and bicarbonate);</a:t>
            </a:r>
          </a:p>
          <a:p>
            <a:pPr marL="914400" lvl="1" indent="-457200" algn="just">
              <a:buFont typeface="+mj-lt"/>
              <a:buAutoNum type="alphaUcPeriod"/>
            </a:pPr>
            <a:r>
              <a:rPr lang="en-US" sz="3000" dirty="0"/>
              <a:t>Gastric parietal cells (so reducing acid and pepsin secretion</a:t>
            </a:r>
            <a:r>
              <a:rPr lang="en-US" sz="3000" dirty="0" smtClean="0"/>
              <a:t>).</a:t>
            </a:r>
            <a:endParaRPr lang="en-US" sz="3000" dirty="0"/>
          </a:p>
          <a:p>
            <a:pPr algn="just"/>
            <a:endParaRPr lang="en-US" sz="3000" dirty="0"/>
          </a:p>
          <a:p>
            <a:endParaRPr lang="en-US" sz="3000" dirty="0"/>
          </a:p>
        </p:txBody>
      </p:sp>
    </p:spTree>
    <p:extLst>
      <p:ext uri="{BB962C8B-B14F-4D97-AF65-F5344CB8AC3E}">
        <p14:creationId xmlns:p14="http://schemas.microsoft.com/office/powerpoint/2010/main" val="21001849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81000" y="838200"/>
            <a:ext cx="8382000" cy="5867400"/>
          </a:xfrm>
        </p:spPr>
        <p:txBody>
          <a:bodyPr>
            <a:noAutofit/>
          </a:bodyPr>
          <a:lstStyle/>
          <a:p>
            <a:pPr marL="0" indent="0" algn="just">
              <a:buNone/>
            </a:pPr>
            <a:r>
              <a:rPr lang="en-US" sz="3000" b="1" u="sng" dirty="0"/>
              <a:t>Adverse effects: </a:t>
            </a:r>
            <a:endParaRPr lang="en-US" sz="3000" b="1" u="sng" dirty="0" smtClean="0"/>
          </a:p>
          <a:p>
            <a:pPr lvl="1" algn="just"/>
            <a:r>
              <a:rPr lang="en-US" sz="3000" dirty="0" smtClean="0"/>
              <a:t>Diarrhea </a:t>
            </a:r>
            <a:r>
              <a:rPr lang="en-US" sz="3000" dirty="0"/>
              <a:t>(up to 30%), abdominal pain </a:t>
            </a:r>
            <a:endParaRPr lang="en-US" sz="3000" dirty="0" smtClean="0"/>
          </a:p>
          <a:p>
            <a:pPr marL="0" indent="0" algn="just">
              <a:buNone/>
            </a:pPr>
            <a:r>
              <a:rPr lang="en-US" sz="3000" b="1" u="sng" dirty="0"/>
              <a:t>Contraindications: </a:t>
            </a:r>
          </a:p>
          <a:p>
            <a:pPr lvl="1" algn="just"/>
            <a:r>
              <a:rPr lang="en-US" sz="3000" dirty="0" smtClean="0"/>
              <a:t>Pregnancy </a:t>
            </a:r>
            <a:r>
              <a:rPr lang="en-US" sz="3000" dirty="0"/>
              <a:t>(FDA category X)</a:t>
            </a:r>
          </a:p>
          <a:p>
            <a:pPr marL="0" indent="0" algn="just">
              <a:buNone/>
            </a:pPr>
            <a:r>
              <a:rPr lang="en-US" sz="3000" b="1" u="sng" dirty="0"/>
              <a:t>Clinical uses: </a:t>
            </a:r>
          </a:p>
          <a:p>
            <a:pPr lvl="1" algn="just"/>
            <a:r>
              <a:rPr lang="en-US" sz="3000" dirty="0" smtClean="0"/>
              <a:t>Mainly </a:t>
            </a:r>
            <a:r>
              <a:rPr lang="en-US" sz="3000" dirty="0"/>
              <a:t>for the prevention (not for the treatment) of peptic ulcer in patients taking NSAIDs on a long-term basis</a:t>
            </a:r>
            <a:r>
              <a:rPr lang="en-US" sz="3000" dirty="0" smtClean="0"/>
              <a:t>.</a:t>
            </a:r>
          </a:p>
          <a:p>
            <a:pPr lvl="1" algn="just"/>
            <a:r>
              <a:rPr lang="en-US" sz="3000" dirty="0" smtClean="0"/>
              <a:t>It is not widely used now because of the need of multiple daily dosing and its adverse effects </a:t>
            </a:r>
            <a:endParaRPr lang="en-US" sz="3000" dirty="0"/>
          </a:p>
          <a:p>
            <a:pPr algn="just"/>
            <a:endParaRPr lang="en-US" sz="3000" dirty="0"/>
          </a:p>
        </p:txBody>
      </p:sp>
    </p:spTree>
    <p:extLst>
      <p:ext uri="{BB962C8B-B14F-4D97-AF65-F5344CB8AC3E}">
        <p14:creationId xmlns:p14="http://schemas.microsoft.com/office/powerpoint/2010/main" val="6101508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solidFill>
                  <a:srgbClr val="C00000"/>
                </a:solidFill>
              </a:rPr>
              <a:t>4. Antacids </a:t>
            </a:r>
            <a:endParaRPr lang="en-US" b="1" dirty="0">
              <a:solidFill>
                <a:srgbClr val="C00000"/>
              </a:solidFill>
            </a:endParaRPr>
          </a:p>
        </p:txBody>
      </p:sp>
      <p:sp>
        <p:nvSpPr>
          <p:cNvPr id="6" name="Content Placeholder 5"/>
          <p:cNvSpPr>
            <a:spLocks noGrp="1"/>
          </p:cNvSpPr>
          <p:nvPr>
            <p:ph idx="1"/>
          </p:nvPr>
        </p:nvSpPr>
        <p:spPr>
          <a:xfrm>
            <a:off x="228600" y="1371600"/>
            <a:ext cx="8686800" cy="5257800"/>
          </a:xfrm>
        </p:spPr>
        <p:txBody>
          <a:bodyPr>
            <a:normAutofit fontScale="85000" lnSpcReduction="20000"/>
          </a:bodyPr>
          <a:lstStyle/>
          <a:p>
            <a:pPr algn="just">
              <a:lnSpc>
                <a:spcPct val="120000"/>
              </a:lnSpc>
            </a:pPr>
            <a:r>
              <a:rPr lang="en-US" dirty="0"/>
              <a:t>Antacids are weak bases that react with gastric hydrochloric acid to form a salt and water.</a:t>
            </a:r>
          </a:p>
          <a:p>
            <a:pPr algn="just">
              <a:lnSpc>
                <a:spcPct val="120000"/>
              </a:lnSpc>
            </a:pPr>
            <a:r>
              <a:rPr lang="en-US" dirty="0" smtClean="0"/>
              <a:t>Although </a:t>
            </a:r>
            <a:r>
              <a:rPr lang="en-US" dirty="0"/>
              <a:t>their principal mechanism of action is reduction of </a:t>
            </a:r>
            <a:r>
              <a:rPr lang="en-US" dirty="0" err="1"/>
              <a:t>intragastric</a:t>
            </a:r>
            <a:r>
              <a:rPr lang="en-US" dirty="0"/>
              <a:t> acidity, they may also promote mucosal defense mechanisms through stimulation of mucosal prostaglandin production. </a:t>
            </a:r>
          </a:p>
          <a:p>
            <a:pPr algn="just">
              <a:lnSpc>
                <a:spcPct val="120000"/>
              </a:lnSpc>
            </a:pPr>
            <a:r>
              <a:rPr lang="en-US" dirty="0" smtClean="0"/>
              <a:t>A </a:t>
            </a:r>
            <a:r>
              <a:rPr lang="en-US" dirty="0"/>
              <a:t>single dose of antacid given 1 hour after a meal effectively neutralizes gastric acid for up to 2 hours. </a:t>
            </a:r>
          </a:p>
          <a:p>
            <a:pPr algn="just">
              <a:lnSpc>
                <a:spcPct val="120000"/>
              </a:lnSpc>
            </a:pPr>
            <a:r>
              <a:rPr lang="en-US" dirty="0" smtClean="0"/>
              <a:t>Antacids </a:t>
            </a:r>
            <a:r>
              <a:rPr lang="en-US" dirty="0"/>
              <a:t>are the most rapidly acting acid suppressors because they react with acid instantaneous in the lumen of the stomach.</a:t>
            </a:r>
          </a:p>
          <a:p>
            <a:pPr>
              <a:lnSpc>
                <a:spcPct val="120000"/>
              </a:lnSpc>
            </a:pPr>
            <a:endParaRPr lang="en-US" dirty="0"/>
          </a:p>
        </p:txBody>
      </p:sp>
    </p:spTree>
    <p:extLst>
      <p:ext uri="{BB962C8B-B14F-4D97-AF65-F5344CB8AC3E}">
        <p14:creationId xmlns:p14="http://schemas.microsoft.com/office/powerpoint/2010/main" val="9829901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lnSpcReduction="10000"/>
          </a:bodyPr>
          <a:lstStyle/>
          <a:p>
            <a:pPr marL="0" indent="0" algn="just">
              <a:buNone/>
            </a:pPr>
            <a:r>
              <a:rPr lang="en-US" b="1" u="sng" dirty="0" smtClean="0"/>
              <a:t>A. Sodium </a:t>
            </a:r>
            <a:r>
              <a:rPr lang="en-US" b="1" u="sng" dirty="0"/>
              <a:t>bicarbonate </a:t>
            </a:r>
            <a:endParaRPr lang="en-US" b="1" u="sng" dirty="0" smtClean="0"/>
          </a:p>
          <a:p>
            <a:pPr algn="just"/>
            <a:r>
              <a:rPr lang="en-US" dirty="0" smtClean="0"/>
              <a:t>Sodium </a:t>
            </a:r>
            <a:r>
              <a:rPr lang="en-US" dirty="0"/>
              <a:t>bicarbonate (baking soda) reacts rapidly with </a:t>
            </a:r>
            <a:r>
              <a:rPr lang="en-US" dirty="0" err="1"/>
              <a:t>HCl</a:t>
            </a:r>
            <a:r>
              <a:rPr lang="en-US" dirty="0"/>
              <a:t> to produce carbon dioxide and </a:t>
            </a:r>
            <a:r>
              <a:rPr lang="en-US" dirty="0" err="1"/>
              <a:t>NaCl</a:t>
            </a:r>
            <a:r>
              <a:rPr lang="en-US" dirty="0"/>
              <a:t>. </a:t>
            </a:r>
            <a:endParaRPr lang="en-US" dirty="0" smtClean="0"/>
          </a:p>
          <a:p>
            <a:pPr algn="just"/>
            <a:r>
              <a:rPr lang="en-US" dirty="0" smtClean="0"/>
              <a:t>Formation </a:t>
            </a:r>
            <a:r>
              <a:rPr lang="en-US" dirty="0"/>
              <a:t>of carbon dioxide results in gastric distention and belching. </a:t>
            </a:r>
            <a:endParaRPr lang="en-US" dirty="0" smtClean="0"/>
          </a:p>
          <a:p>
            <a:pPr algn="just"/>
            <a:r>
              <a:rPr lang="en-US" dirty="0" smtClean="0"/>
              <a:t>Sodium </a:t>
            </a:r>
            <a:r>
              <a:rPr lang="en-US" dirty="0"/>
              <a:t>chloride absorption may exacerbate fluid retention in patients with heart failure, hypertension, and renal insufficiency.</a:t>
            </a:r>
          </a:p>
          <a:p>
            <a:pPr algn="just"/>
            <a:endParaRPr lang="en-US" dirty="0"/>
          </a:p>
          <a:p>
            <a:endParaRPr lang="en-US" dirty="0"/>
          </a:p>
        </p:txBody>
      </p:sp>
    </p:spTree>
    <p:extLst>
      <p:ext uri="{BB962C8B-B14F-4D97-AF65-F5344CB8AC3E}">
        <p14:creationId xmlns:p14="http://schemas.microsoft.com/office/powerpoint/2010/main" val="9342088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55637"/>
            <a:ext cx="8382000" cy="5135563"/>
          </a:xfrm>
        </p:spPr>
        <p:txBody>
          <a:bodyPr>
            <a:noAutofit/>
          </a:bodyPr>
          <a:lstStyle/>
          <a:p>
            <a:pPr marL="0" indent="0" algn="just">
              <a:buNone/>
            </a:pPr>
            <a:r>
              <a:rPr lang="en-US" b="1" u="sng" dirty="0" smtClean="0"/>
              <a:t>B. Calcium </a:t>
            </a:r>
            <a:r>
              <a:rPr lang="en-US" b="1" u="sng" dirty="0"/>
              <a:t>carbonate </a:t>
            </a:r>
            <a:endParaRPr lang="en-US" b="1" u="sng" dirty="0" smtClean="0"/>
          </a:p>
          <a:p>
            <a:pPr algn="just"/>
            <a:r>
              <a:rPr lang="en-US" b="1" dirty="0"/>
              <a:t>Calcium carbonate </a:t>
            </a:r>
            <a:r>
              <a:rPr lang="en-US" dirty="0" smtClean="0"/>
              <a:t>is </a:t>
            </a:r>
            <a:r>
              <a:rPr lang="en-US" dirty="0"/>
              <a:t>less soluble and reacts more slowly than sodium bicarbonate with </a:t>
            </a:r>
            <a:r>
              <a:rPr lang="en-US" dirty="0" err="1"/>
              <a:t>HCl</a:t>
            </a:r>
            <a:r>
              <a:rPr lang="en-US" dirty="0"/>
              <a:t> to form carbon dioxide and CaCl2. </a:t>
            </a:r>
            <a:endParaRPr lang="en-US" dirty="0" smtClean="0"/>
          </a:p>
          <a:p>
            <a:pPr algn="just"/>
            <a:r>
              <a:rPr lang="en-US" dirty="0" smtClean="0"/>
              <a:t>Like </a:t>
            </a:r>
            <a:r>
              <a:rPr lang="en-US" dirty="0"/>
              <a:t>sodium bicarbonate, calcium carbonate may cause belching or metabolic alkalosis. </a:t>
            </a:r>
            <a:endParaRPr lang="en-US" dirty="0" smtClean="0"/>
          </a:p>
          <a:p>
            <a:pPr algn="just"/>
            <a:r>
              <a:rPr lang="en-US" dirty="0" smtClean="0"/>
              <a:t>Excessive </a:t>
            </a:r>
            <a:r>
              <a:rPr lang="en-US" dirty="0"/>
              <a:t>doses of </a:t>
            </a:r>
            <a:r>
              <a:rPr lang="en-US" dirty="0" smtClean="0"/>
              <a:t>calcium </a:t>
            </a:r>
            <a:r>
              <a:rPr lang="en-US" dirty="0"/>
              <a:t>carbonate with calcium-containing dairy products can lead to hypercalcemia, renal insufficiency, renal stones, and metabolic alkalosis (milk-alkali syndrome). </a:t>
            </a:r>
          </a:p>
          <a:p>
            <a:pPr algn="just"/>
            <a:endParaRPr lang="en-US" dirty="0"/>
          </a:p>
        </p:txBody>
      </p:sp>
    </p:spTree>
    <p:extLst>
      <p:ext uri="{BB962C8B-B14F-4D97-AF65-F5344CB8AC3E}">
        <p14:creationId xmlns:p14="http://schemas.microsoft.com/office/powerpoint/2010/main" val="20584741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81000" y="381000"/>
            <a:ext cx="8458200" cy="6172200"/>
          </a:xfrm>
        </p:spPr>
        <p:txBody>
          <a:bodyPr>
            <a:noAutofit/>
          </a:bodyPr>
          <a:lstStyle/>
          <a:p>
            <a:pPr marL="0" indent="0" algn="just">
              <a:buNone/>
            </a:pPr>
            <a:r>
              <a:rPr lang="en-US" sz="2900" b="1" u="sng" dirty="0" smtClean="0"/>
              <a:t>C. Magnesium </a:t>
            </a:r>
            <a:r>
              <a:rPr lang="en-US" sz="2900" b="1" u="sng" dirty="0"/>
              <a:t>hydroxide and aluminum hydroxide </a:t>
            </a:r>
            <a:endParaRPr lang="en-US" sz="2900" b="1" u="sng" dirty="0" smtClean="0"/>
          </a:p>
          <a:p>
            <a:pPr algn="just"/>
            <a:r>
              <a:rPr lang="en-US" sz="2900" dirty="0" smtClean="0"/>
              <a:t>Poorly absorbed and they react </a:t>
            </a:r>
            <a:r>
              <a:rPr lang="en-US" sz="2900" dirty="0"/>
              <a:t>slowly with </a:t>
            </a:r>
            <a:r>
              <a:rPr lang="en-US" sz="2900" dirty="0" err="1"/>
              <a:t>HCl</a:t>
            </a:r>
            <a:r>
              <a:rPr lang="en-US" sz="2900" dirty="0"/>
              <a:t> to form magnesium chloride or aluminum chloride and water. </a:t>
            </a:r>
            <a:endParaRPr lang="en-US" sz="2900" dirty="0" smtClean="0"/>
          </a:p>
          <a:p>
            <a:pPr algn="just"/>
            <a:r>
              <a:rPr lang="en-US" sz="2900" dirty="0" smtClean="0"/>
              <a:t>Because </a:t>
            </a:r>
            <a:r>
              <a:rPr lang="en-US" sz="2900" dirty="0"/>
              <a:t>no gas is generated, belching does not occur. </a:t>
            </a:r>
            <a:endParaRPr lang="en-US" sz="2900" dirty="0" smtClean="0"/>
          </a:p>
          <a:p>
            <a:pPr algn="just"/>
            <a:r>
              <a:rPr lang="en-US" sz="2900" dirty="0" err="1" smtClean="0"/>
              <a:t>Magnisium</a:t>
            </a:r>
            <a:r>
              <a:rPr lang="en-US" sz="2900" dirty="0" smtClean="0"/>
              <a:t> hydroxide has strong laxative effect white </a:t>
            </a:r>
            <a:r>
              <a:rPr lang="en-US" sz="2900" dirty="0" err="1" smtClean="0"/>
              <a:t>aluminium</a:t>
            </a:r>
            <a:r>
              <a:rPr lang="en-US" sz="2900" dirty="0" smtClean="0"/>
              <a:t> hydroxide has a constipating effect </a:t>
            </a:r>
          </a:p>
          <a:p>
            <a:pPr algn="just"/>
            <a:r>
              <a:rPr lang="en-US" sz="2900" dirty="0" smtClean="0"/>
              <a:t>Patients </a:t>
            </a:r>
            <a:r>
              <a:rPr lang="en-US" sz="2900" dirty="0"/>
              <a:t>with renal insufficiency should not take these agents long-term. </a:t>
            </a:r>
            <a:endParaRPr lang="en-US" sz="2900" dirty="0" smtClean="0"/>
          </a:p>
          <a:p>
            <a:pPr algn="just"/>
            <a:r>
              <a:rPr lang="en-US" sz="2900" dirty="0" smtClean="0"/>
              <a:t>Like </a:t>
            </a:r>
            <a:r>
              <a:rPr lang="en-US" sz="2900" dirty="0"/>
              <a:t>CaCO3, Al(OH)3 is a  phosphate binder and may also lead to hypophosphatemia with prolonged use.</a:t>
            </a:r>
          </a:p>
          <a:p>
            <a:pPr algn="just"/>
            <a:endParaRPr lang="en-US" sz="2900" dirty="0"/>
          </a:p>
          <a:p>
            <a:endParaRPr lang="en-US" sz="2900" dirty="0"/>
          </a:p>
        </p:txBody>
      </p:sp>
    </p:spTree>
    <p:extLst>
      <p:ext uri="{BB962C8B-B14F-4D97-AF65-F5344CB8AC3E}">
        <p14:creationId xmlns:p14="http://schemas.microsoft.com/office/powerpoint/2010/main" val="13117675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smtClean="0">
                <a:solidFill>
                  <a:srgbClr val="C00000"/>
                </a:solidFill>
              </a:rPr>
              <a:t>Pathophysiology </a:t>
            </a:r>
            <a:endParaRPr lang="en-US" b="1" dirty="0">
              <a:solidFill>
                <a:srgbClr val="C00000"/>
              </a:solidFill>
            </a:endParaRPr>
          </a:p>
        </p:txBody>
      </p:sp>
      <p:sp>
        <p:nvSpPr>
          <p:cNvPr id="8" name="Content Placeholder 7"/>
          <p:cNvSpPr>
            <a:spLocks noGrp="1"/>
          </p:cNvSpPr>
          <p:nvPr>
            <p:ph idx="1"/>
          </p:nvPr>
        </p:nvSpPr>
        <p:spPr>
          <a:xfrm>
            <a:off x="685800" y="1570037"/>
            <a:ext cx="8001000" cy="4830763"/>
          </a:xfrm>
        </p:spPr>
        <p:txBody>
          <a:bodyPr>
            <a:normAutofit lnSpcReduction="10000"/>
          </a:bodyPr>
          <a:lstStyle/>
          <a:p>
            <a:pPr algn="just">
              <a:lnSpc>
                <a:spcPct val="90000"/>
              </a:lnSpc>
            </a:pPr>
            <a:r>
              <a:rPr lang="en-GB" dirty="0" smtClean="0"/>
              <a:t>In </a:t>
            </a:r>
            <a:r>
              <a:rPr lang="en-GB" dirty="0"/>
              <a:t>normal acid/pepsin attack is balanced by mucosal defences</a:t>
            </a:r>
          </a:p>
          <a:p>
            <a:pPr lvl="1" algn="just">
              <a:lnSpc>
                <a:spcPct val="90000"/>
              </a:lnSpc>
            </a:pPr>
            <a:r>
              <a:rPr lang="en-GB" sz="3200" dirty="0"/>
              <a:t>Increased attack by hyperacidity</a:t>
            </a:r>
          </a:p>
          <a:p>
            <a:pPr lvl="1" algn="just">
              <a:lnSpc>
                <a:spcPct val="90000"/>
              </a:lnSpc>
            </a:pPr>
            <a:r>
              <a:rPr lang="en-GB" sz="3200" dirty="0"/>
              <a:t>Weakened mucosal defence – the major factor (</a:t>
            </a:r>
            <a:r>
              <a:rPr lang="en-GB" sz="3200" i="1" dirty="0"/>
              <a:t>H. pylori </a:t>
            </a:r>
            <a:r>
              <a:rPr lang="en-GB" sz="3200" dirty="0"/>
              <a:t>related</a:t>
            </a:r>
            <a:r>
              <a:rPr lang="en-GB" sz="3200" dirty="0" smtClean="0"/>
              <a:t>)</a:t>
            </a:r>
          </a:p>
          <a:p>
            <a:r>
              <a:rPr lang="en-US" dirty="0"/>
              <a:t>Three factors increase the gastric acid secretion: </a:t>
            </a:r>
          </a:p>
          <a:p>
            <a:pPr lvl="1"/>
            <a:r>
              <a:rPr lang="en-US" sz="3200" dirty="0"/>
              <a:t>Ach </a:t>
            </a:r>
          </a:p>
          <a:p>
            <a:pPr lvl="1"/>
            <a:r>
              <a:rPr lang="en-US" sz="3200" dirty="0"/>
              <a:t>Gastrin </a:t>
            </a:r>
          </a:p>
          <a:p>
            <a:pPr lvl="1"/>
            <a:r>
              <a:rPr lang="en-US" sz="3200" dirty="0"/>
              <a:t>Histamine </a:t>
            </a:r>
          </a:p>
          <a:p>
            <a:pPr algn="just">
              <a:lnSpc>
                <a:spcPct val="90000"/>
              </a:lnSpc>
            </a:pPr>
            <a:endParaRPr lang="en-US" sz="3600" dirty="0"/>
          </a:p>
          <a:p>
            <a:pPr algn="just"/>
            <a:endParaRPr lang="en-US" dirty="0"/>
          </a:p>
        </p:txBody>
      </p:sp>
    </p:spTree>
    <p:extLst>
      <p:ext uri="{BB962C8B-B14F-4D97-AF65-F5344CB8AC3E}">
        <p14:creationId xmlns:p14="http://schemas.microsoft.com/office/powerpoint/2010/main" val="30462956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762000"/>
            <a:ext cx="9001156" cy="6096000"/>
          </a:xfrm>
        </p:spPr>
        <p:txBody>
          <a:bodyPr>
            <a:noAutofit/>
          </a:bodyPr>
          <a:lstStyle/>
          <a:p>
            <a:pPr marL="0" indent="0">
              <a:buNone/>
            </a:pPr>
            <a:r>
              <a:rPr lang="en-US" sz="2400" b="1" u="sng" dirty="0" smtClean="0"/>
              <a:t>Adverse Effects of Antacids</a:t>
            </a:r>
          </a:p>
          <a:p>
            <a:pPr marL="514350" indent="-514350">
              <a:buFont typeface="+mj-lt"/>
              <a:buAutoNum type="arabicPeriod"/>
            </a:pPr>
            <a:r>
              <a:rPr lang="en-US" sz="2400" dirty="0" smtClean="0"/>
              <a:t>Change in bowel habits </a:t>
            </a:r>
          </a:p>
          <a:p>
            <a:pPr marL="914400" lvl="1" indent="-514350"/>
            <a:r>
              <a:rPr lang="en-US" sz="2400" dirty="0" smtClean="0"/>
              <a:t>AL &amp; Ca based antacids cause constipation, while Mg-based causes diarrhea. Either combining or alternating compounds with these effects can treat this problem.</a:t>
            </a:r>
          </a:p>
          <a:p>
            <a:pPr marL="514350" lvl="0" indent="-514350">
              <a:buFont typeface="+mj-lt"/>
              <a:buAutoNum type="arabicPeriod"/>
            </a:pPr>
            <a:r>
              <a:rPr lang="en-US" sz="2400" dirty="0" err="1" smtClean="0"/>
              <a:t>Cation</a:t>
            </a:r>
            <a:r>
              <a:rPr lang="en-US" sz="2400" dirty="0" smtClean="0"/>
              <a:t> absorption (Na, Ca, Mg, Al)</a:t>
            </a:r>
          </a:p>
          <a:p>
            <a:pPr marL="914400" lvl="1" indent="-514350"/>
            <a:r>
              <a:rPr lang="en-US" sz="2400" dirty="0" smtClean="0"/>
              <a:t>Increase Ca leads to systemic </a:t>
            </a:r>
            <a:r>
              <a:rPr lang="en-US" sz="2400" dirty="0" err="1" smtClean="0"/>
              <a:t>hypercalcaemia</a:t>
            </a:r>
            <a:r>
              <a:rPr lang="en-US" sz="2400" dirty="0" smtClean="0"/>
              <a:t> with formation of calculi and milk alkali syndrome especially in renal impairment.</a:t>
            </a:r>
          </a:p>
          <a:p>
            <a:pPr marL="914400" lvl="1" indent="-514350"/>
            <a:r>
              <a:rPr lang="en-US" sz="2400" dirty="0" smtClean="0"/>
              <a:t>Increased Mg++ causes muscle weakness and fatigue </a:t>
            </a:r>
          </a:p>
          <a:p>
            <a:pPr marL="914400" lvl="1" indent="-514350"/>
            <a:r>
              <a:rPr lang="en-US" sz="2400" dirty="0" smtClean="0"/>
              <a:t>Increased Na+ absorption leading to hypertension and edema.</a:t>
            </a:r>
          </a:p>
          <a:p>
            <a:pPr marL="514350" lvl="0" indent="-514350">
              <a:buFont typeface="+mj-lt"/>
              <a:buAutoNum type="arabicPeriod"/>
            </a:pPr>
            <a:r>
              <a:rPr lang="en-US" sz="2400" dirty="0" smtClean="0"/>
              <a:t>AL binds phosphate and prevents its absorption leading to </a:t>
            </a:r>
            <a:r>
              <a:rPr lang="en-US" sz="2400" dirty="0" err="1" smtClean="0"/>
              <a:t>hypophosphatemia</a:t>
            </a:r>
            <a:r>
              <a:rPr lang="en-US" sz="2400" dirty="0" smtClean="0"/>
              <a:t> with muscle weakness and </a:t>
            </a:r>
            <a:r>
              <a:rPr lang="en-US" sz="2400" dirty="0" err="1" smtClean="0"/>
              <a:t>resorption</a:t>
            </a:r>
            <a:r>
              <a:rPr lang="en-US" sz="2400" dirty="0" smtClean="0"/>
              <a:t> of bone. </a:t>
            </a:r>
          </a:p>
          <a:p>
            <a:pPr marL="514350" lvl="0" indent="-514350">
              <a:buFont typeface="+mj-lt"/>
              <a:buAutoNum type="arabicPeriod"/>
            </a:pPr>
            <a:r>
              <a:rPr lang="en-US" sz="2400" dirty="0" smtClean="0"/>
              <a:t>Rebound </a:t>
            </a:r>
            <a:r>
              <a:rPr lang="en-US" sz="2400" dirty="0" err="1" smtClean="0"/>
              <a:t>hypersecretion</a:t>
            </a:r>
            <a:r>
              <a:rPr lang="en-US" sz="2400" dirty="0" smtClean="0"/>
              <a:t> of </a:t>
            </a:r>
            <a:r>
              <a:rPr lang="en-US" sz="2400" dirty="0" err="1" smtClean="0"/>
              <a:t>HCl</a:t>
            </a:r>
            <a:r>
              <a:rPr lang="en-US" sz="2400" dirty="0" smtClean="0"/>
              <a:t> with Ca++ and NaHCO3 containing antacids.</a:t>
            </a:r>
          </a:p>
          <a:p>
            <a:pPr marL="514350" indent="-514350">
              <a:buFont typeface="+mj-lt"/>
              <a:buAutoNum type="arabicPeriod"/>
            </a:pPr>
            <a:endParaRPr lang="ar-EG" sz="2400" dirty="0"/>
          </a:p>
        </p:txBody>
      </p:sp>
    </p:spTree>
    <p:extLst>
      <p:ext uri="{BB962C8B-B14F-4D97-AF65-F5344CB8AC3E}">
        <p14:creationId xmlns:p14="http://schemas.microsoft.com/office/powerpoint/2010/main" val="355316757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763000" cy="6324600"/>
          </a:xfrm>
        </p:spPr>
        <p:txBody>
          <a:bodyPr>
            <a:normAutofit/>
          </a:bodyPr>
          <a:lstStyle/>
          <a:p>
            <a:pPr marL="0" indent="0">
              <a:buNone/>
            </a:pPr>
            <a:r>
              <a:rPr lang="en-US" sz="2800" b="1" u="sng" dirty="0"/>
              <a:t>Drug Interactions</a:t>
            </a:r>
            <a:endParaRPr lang="en-US" sz="2800" u="sng" dirty="0"/>
          </a:p>
          <a:p>
            <a:pPr marL="514350" indent="-514350"/>
            <a:r>
              <a:rPr lang="en-US" sz="2800" dirty="0" smtClean="0"/>
              <a:t>Ca</a:t>
            </a:r>
            <a:r>
              <a:rPr lang="en-US" sz="2800" dirty="0"/>
              <a:t>, AL and Mg, decrease absorption of tetracycline, Al (OH)3 decrease absorption of digoxin, isoniazid (INH), warfarin, anticholinergic drugs and iron. </a:t>
            </a:r>
          </a:p>
          <a:p>
            <a:pPr marL="514350" indent="-514350"/>
            <a:r>
              <a:rPr lang="en-US" sz="2800" dirty="0"/>
              <a:t>The increase in gastric pH decrease the absorption of acidic drugs.</a:t>
            </a:r>
          </a:p>
          <a:p>
            <a:pPr marL="514350" indent="-514350"/>
            <a:r>
              <a:rPr lang="en-US" sz="2800" dirty="0"/>
              <a:t>Systemic antacids increase excretion of drugs </a:t>
            </a:r>
            <a:r>
              <a:rPr lang="en-US" sz="2800" dirty="0" smtClean="0"/>
              <a:t>e.g. </a:t>
            </a:r>
            <a:r>
              <a:rPr lang="en-US" sz="2800" dirty="0"/>
              <a:t>quinidine</a:t>
            </a:r>
            <a:r>
              <a:rPr lang="en-US" sz="2800" dirty="0" smtClean="0"/>
              <a:t>.</a:t>
            </a:r>
            <a:r>
              <a:rPr lang="en-US" sz="2800" dirty="0"/>
              <a:t> </a:t>
            </a:r>
            <a:endParaRPr lang="en-US" sz="2800" dirty="0" smtClean="0"/>
          </a:p>
          <a:p>
            <a:pPr marL="0" indent="0">
              <a:buNone/>
            </a:pPr>
            <a:r>
              <a:rPr lang="en-US" sz="2800" b="1" u="sng" dirty="0" smtClean="0"/>
              <a:t>Uses of Antacids </a:t>
            </a:r>
            <a:endParaRPr lang="en-US" sz="2800" u="sng" dirty="0" smtClean="0"/>
          </a:p>
          <a:p>
            <a:pPr marL="514350" indent="-514350"/>
            <a:r>
              <a:rPr lang="en-US" sz="2800" dirty="0" smtClean="0"/>
              <a:t>Symptomatic treatment of gastric, duodenal ulcer and GERD</a:t>
            </a:r>
          </a:p>
          <a:p>
            <a:pPr marL="514350" indent="-514350"/>
            <a:r>
              <a:rPr lang="en-US" sz="2800" dirty="0" smtClean="0"/>
              <a:t>Healing of duodenal ulcer (high dose) </a:t>
            </a:r>
          </a:p>
          <a:p>
            <a:pPr marL="0" indent="0">
              <a:buNone/>
            </a:pPr>
            <a:r>
              <a:rPr lang="en-US" sz="2800" b="1" dirty="0" smtClean="0"/>
              <a:t> </a:t>
            </a:r>
            <a:r>
              <a:rPr lang="en-US" sz="2800" dirty="0" smtClean="0"/>
              <a:t> </a:t>
            </a:r>
          </a:p>
          <a:p>
            <a:pPr marL="0" lvl="0" indent="0">
              <a:buNone/>
            </a:pPr>
            <a:endParaRPr lang="en-US" sz="2800" dirty="0"/>
          </a:p>
          <a:p>
            <a:endParaRPr lang="en-US" sz="2800" dirty="0"/>
          </a:p>
        </p:txBody>
      </p:sp>
    </p:spTree>
    <p:extLst>
      <p:ext uri="{BB962C8B-B14F-4D97-AF65-F5344CB8AC3E}">
        <p14:creationId xmlns:p14="http://schemas.microsoft.com/office/powerpoint/2010/main" val="13074159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90800" y="2133600"/>
            <a:ext cx="5029200" cy="1015663"/>
          </a:xfrm>
          <a:prstGeom prst="rect">
            <a:avLst/>
          </a:prstGeom>
          <a:noFill/>
        </p:spPr>
        <p:txBody>
          <a:bodyPr wrap="square" rtlCol="0">
            <a:spAutoFit/>
          </a:bodyPr>
          <a:lstStyle/>
          <a:p>
            <a:r>
              <a:rPr lang="en-US" sz="6000" dirty="0" smtClean="0">
                <a:solidFill>
                  <a:srgbClr val="C00000"/>
                </a:solidFill>
                <a:latin typeface="Algerian" pitchFamily="82" charset="0"/>
              </a:rPr>
              <a:t>Good luck</a:t>
            </a:r>
            <a:endParaRPr lang="en-US" sz="6000" dirty="0">
              <a:solidFill>
                <a:srgbClr val="C00000"/>
              </a:solidFill>
              <a:latin typeface="Algerian" pitchFamily="82" charset="0"/>
            </a:endParaRPr>
          </a:p>
        </p:txBody>
      </p:sp>
    </p:spTree>
    <p:extLst>
      <p:ext uri="{BB962C8B-B14F-4D97-AF65-F5344CB8AC3E}">
        <p14:creationId xmlns:p14="http://schemas.microsoft.com/office/powerpoint/2010/main" val="41896364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Pathogenesis </a:t>
            </a:r>
            <a:endParaRPr lang="en-US" dirty="0"/>
          </a:p>
        </p:txBody>
      </p:sp>
      <p:sp>
        <p:nvSpPr>
          <p:cNvPr id="3" name="Content Placeholder 2"/>
          <p:cNvSpPr>
            <a:spLocks noGrp="1"/>
          </p:cNvSpPr>
          <p:nvPr>
            <p:ph idx="1"/>
          </p:nvPr>
        </p:nvSpPr>
        <p:spPr>
          <a:xfrm>
            <a:off x="228600" y="1600200"/>
            <a:ext cx="8686800" cy="4525963"/>
          </a:xfrm>
        </p:spPr>
        <p:txBody>
          <a:bodyPr>
            <a:noAutofit/>
          </a:bodyPr>
          <a:lstStyle/>
          <a:p>
            <a:pPr fontAlgn="auto">
              <a:spcBef>
                <a:spcPts val="0"/>
              </a:spcBef>
              <a:spcAft>
                <a:spcPts val="0"/>
              </a:spcAft>
              <a:defRPr/>
            </a:pPr>
            <a:r>
              <a:rPr lang="en-US" dirty="0" smtClean="0"/>
              <a:t>Three </a:t>
            </a:r>
            <a:r>
              <a:rPr lang="en-US" dirty="0"/>
              <a:t>major factors are recognized: </a:t>
            </a:r>
          </a:p>
          <a:p>
            <a:pPr marL="857250" lvl="1" indent="-457200">
              <a:spcBef>
                <a:spcPts val="0"/>
              </a:spcBef>
              <a:buFont typeface="+mj-lt"/>
              <a:buAutoNum type="arabicPeriod"/>
              <a:defRPr/>
            </a:pPr>
            <a:r>
              <a:rPr lang="en-US" sz="3200" dirty="0" smtClean="0"/>
              <a:t>Infection with helicobacter pylori</a:t>
            </a:r>
          </a:p>
          <a:p>
            <a:pPr marL="914400" lvl="1" indent="-514350">
              <a:spcBef>
                <a:spcPts val="0"/>
              </a:spcBef>
              <a:buFont typeface="+mj-lt"/>
              <a:buAutoNum type="arabicPeriod"/>
              <a:defRPr/>
            </a:pPr>
            <a:r>
              <a:rPr lang="en-US" sz="3200" dirty="0" smtClean="0"/>
              <a:t>Increased hydrochloric acid secretion</a:t>
            </a:r>
          </a:p>
          <a:p>
            <a:pPr marL="914400" lvl="1" indent="-514350">
              <a:spcBef>
                <a:spcPts val="0"/>
              </a:spcBef>
              <a:buFont typeface="+mj-lt"/>
              <a:buAutoNum type="arabicPeriod"/>
              <a:defRPr/>
            </a:pPr>
            <a:r>
              <a:rPr lang="en-US" sz="3200" dirty="0" smtClean="0"/>
              <a:t>Inadequate mucosal defense against gastric acid</a:t>
            </a:r>
          </a:p>
          <a:p>
            <a:endParaRPr lang="en-US" dirty="0"/>
          </a:p>
        </p:txBody>
      </p:sp>
    </p:spTree>
    <p:extLst>
      <p:ext uri="{BB962C8B-B14F-4D97-AF65-F5344CB8AC3E}">
        <p14:creationId xmlns:p14="http://schemas.microsoft.com/office/powerpoint/2010/main" val="21077313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b="1" dirty="0" smtClean="0">
                <a:solidFill>
                  <a:srgbClr val="C00000"/>
                </a:solidFill>
              </a:rPr>
              <a:t>Treatment approach</a:t>
            </a:r>
            <a:endParaRPr lang="en-US" b="1" dirty="0">
              <a:solidFill>
                <a:srgbClr val="C00000"/>
              </a:solidFill>
            </a:endParaRPr>
          </a:p>
        </p:txBody>
      </p:sp>
      <p:sp>
        <p:nvSpPr>
          <p:cNvPr id="3" name="Content Placeholder 2"/>
          <p:cNvSpPr>
            <a:spLocks noGrp="1"/>
          </p:cNvSpPr>
          <p:nvPr>
            <p:ph idx="1"/>
          </p:nvPr>
        </p:nvSpPr>
        <p:spPr>
          <a:xfrm>
            <a:off x="228600" y="1600200"/>
            <a:ext cx="8534400" cy="4724400"/>
          </a:xfrm>
        </p:spPr>
        <p:txBody>
          <a:bodyPr>
            <a:normAutofit lnSpcReduction="10000"/>
          </a:bodyPr>
          <a:lstStyle/>
          <a:p>
            <a:pPr marL="514350" indent="-514350" algn="just">
              <a:buFont typeface="+mj-lt"/>
              <a:buAutoNum type="arabicPeriod"/>
            </a:pPr>
            <a:r>
              <a:rPr lang="en-US" dirty="0" smtClean="0"/>
              <a:t>Eradicating </a:t>
            </a:r>
            <a:r>
              <a:rPr lang="en-US" dirty="0"/>
              <a:t>the H. pylori </a:t>
            </a:r>
            <a:r>
              <a:rPr lang="en-US" dirty="0" smtClean="0"/>
              <a:t>infection</a:t>
            </a:r>
          </a:p>
          <a:p>
            <a:pPr marL="514350" indent="-514350" algn="just">
              <a:buFont typeface="+mj-lt"/>
              <a:buAutoNum type="arabicPeriod"/>
            </a:pPr>
            <a:r>
              <a:rPr lang="en-US" dirty="0" smtClean="0"/>
              <a:t>Reducing </a:t>
            </a:r>
            <a:r>
              <a:rPr lang="en-US" dirty="0"/>
              <a:t>secretion of gastric acid with the use of </a:t>
            </a:r>
            <a:r>
              <a:rPr lang="en-US" dirty="0" smtClean="0"/>
              <a:t>H2-receptor antagonists </a:t>
            </a:r>
            <a:r>
              <a:rPr lang="en-US" dirty="0"/>
              <a:t>or </a:t>
            </a:r>
            <a:r>
              <a:rPr lang="en-US" dirty="0" smtClean="0"/>
              <a:t>PPIs, and/or </a:t>
            </a:r>
          </a:p>
          <a:p>
            <a:pPr marL="514350" indent="-514350" algn="just">
              <a:buFont typeface="+mj-lt"/>
              <a:buAutoNum type="arabicPeriod"/>
            </a:pPr>
            <a:r>
              <a:rPr lang="en-US" dirty="0" smtClean="0"/>
              <a:t>Providing </a:t>
            </a:r>
            <a:r>
              <a:rPr lang="en-US" dirty="0"/>
              <a:t>agents that protect the gastric mucosa from damage, such as </a:t>
            </a:r>
            <a:r>
              <a:rPr lang="en-US" i="1" dirty="0" smtClean="0"/>
              <a:t>misoprostol </a:t>
            </a:r>
            <a:r>
              <a:rPr lang="en-US" dirty="0" smtClean="0"/>
              <a:t>and </a:t>
            </a:r>
            <a:r>
              <a:rPr lang="en-US" i="1" dirty="0" err="1"/>
              <a:t>sucralfate</a:t>
            </a:r>
            <a:r>
              <a:rPr lang="en-US" i="1" dirty="0"/>
              <a:t>. </a:t>
            </a:r>
            <a:endParaRPr lang="en-US" i="1" dirty="0" smtClean="0"/>
          </a:p>
          <a:p>
            <a:pPr marL="514350" indent="-514350" algn="just">
              <a:buFont typeface="+mj-lt"/>
              <a:buAutoNum type="arabicPeriod"/>
            </a:pPr>
            <a:r>
              <a:rPr lang="en-US" dirty="0" smtClean="0"/>
              <a:t>If </a:t>
            </a:r>
            <a:r>
              <a:rPr lang="en-US" dirty="0"/>
              <a:t>patients are unable to tolerate the above therapies, neutralizing gastric acid </a:t>
            </a:r>
            <a:r>
              <a:rPr lang="en-US" dirty="0" smtClean="0"/>
              <a:t>with </a:t>
            </a:r>
            <a:r>
              <a:rPr lang="en-US" dirty="0" err="1" smtClean="0"/>
              <a:t>nonabsorbable</a:t>
            </a:r>
            <a:r>
              <a:rPr lang="en-US" dirty="0" smtClean="0"/>
              <a:t> </a:t>
            </a:r>
            <a:r>
              <a:rPr lang="en-US" dirty="0"/>
              <a:t>antacids is an </a:t>
            </a:r>
            <a:r>
              <a:rPr lang="en-US" dirty="0" smtClean="0"/>
              <a:t>option.</a:t>
            </a:r>
            <a:endParaRPr lang="en-US" dirty="0"/>
          </a:p>
        </p:txBody>
      </p:sp>
    </p:spTree>
    <p:extLst>
      <p:ext uri="{BB962C8B-B14F-4D97-AF65-F5344CB8AC3E}">
        <p14:creationId xmlns:p14="http://schemas.microsoft.com/office/powerpoint/2010/main" val="33969140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76200"/>
            <a:ext cx="8229600" cy="1143000"/>
          </a:xfrm>
        </p:spPr>
        <p:txBody>
          <a:bodyPr>
            <a:normAutofit/>
          </a:bodyPr>
          <a:lstStyle/>
          <a:p>
            <a:r>
              <a:rPr lang="en-US" b="1" dirty="0" smtClean="0">
                <a:solidFill>
                  <a:srgbClr val="C00000"/>
                </a:solidFill>
              </a:rPr>
              <a:t>1. Treatment </a:t>
            </a:r>
            <a:r>
              <a:rPr lang="en-US" b="1" dirty="0">
                <a:solidFill>
                  <a:srgbClr val="C00000"/>
                </a:solidFill>
              </a:rPr>
              <a:t>of H. pylori </a:t>
            </a:r>
            <a:r>
              <a:rPr lang="en-US" b="1" dirty="0" smtClean="0">
                <a:solidFill>
                  <a:srgbClr val="C00000"/>
                </a:solidFill>
              </a:rPr>
              <a:t>Infection</a:t>
            </a:r>
            <a:endParaRPr lang="en-US" dirty="0">
              <a:solidFill>
                <a:srgbClr val="C00000"/>
              </a:solidFill>
            </a:endParaRPr>
          </a:p>
        </p:txBody>
      </p:sp>
      <p:sp>
        <p:nvSpPr>
          <p:cNvPr id="6" name="Content Placeholder 5"/>
          <p:cNvSpPr>
            <a:spLocks noGrp="1"/>
          </p:cNvSpPr>
          <p:nvPr>
            <p:ph idx="1"/>
          </p:nvPr>
        </p:nvSpPr>
        <p:spPr>
          <a:xfrm>
            <a:off x="152400" y="1295400"/>
            <a:ext cx="8763000" cy="5334000"/>
          </a:xfrm>
        </p:spPr>
        <p:txBody>
          <a:bodyPr>
            <a:noAutofit/>
          </a:bodyPr>
          <a:lstStyle/>
          <a:p>
            <a:pPr marL="224325" indent="-224325" algn="just"/>
            <a:r>
              <a:rPr lang="en-US" i="1" dirty="0"/>
              <a:t>H. pylori</a:t>
            </a:r>
            <a:r>
              <a:rPr lang="en-US" dirty="0"/>
              <a:t> produces large amounts of the enzyme </a:t>
            </a:r>
            <a:r>
              <a:rPr lang="en-US" dirty="0" smtClean="0"/>
              <a:t>urease. </a:t>
            </a:r>
            <a:r>
              <a:rPr lang="en-US" dirty="0"/>
              <a:t>Urease breaks down </a:t>
            </a:r>
            <a:r>
              <a:rPr lang="en-US" dirty="0" smtClean="0"/>
              <a:t>urea to carbon </a:t>
            </a:r>
            <a:r>
              <a:rPr lang="en-US" dirty="0"/>
              <a:t>dioxide and </a:t>
            </a:r>
            <a:r>
              <a:rPr lang="en-US" dirty="0" smtClean="0"/>
              <a:t>ammonia (which </a:t>
            </a:r>
            <a:r>
              <a:rPr lang="en-US" dirty="0"/>
              <a:t>neutralizes gastric acid). </a:t>
            </a:r>
            <a:endParaRPr lang="en-US" dirty="0" smtClean="0"/>
          </a:p>
          <a:p>
            <a:pPr algn="just"/>
            <a:r>
              <a:rPr lang="en-US" i="1" dirty="0"/>
              <a:t>H. pylori</a:t>
            </a:r>
            <a:r>
              <a:rPr lang="en-US" dirty="0"/>
              <a:t> penetrate the mucus layer of host stomach and adhere the surface of gastric mucosal epithelial cells. </a:t>
            </a:r>
          </a:p>
          <a:p>
            <a:pPr algn="just"/>
            <a:r>
              <a:rPr lang="en-US" dirty="0"/>
              <a:t>Produce ammonia from urea by the urease, and the ammonia neutralize the gastric acid to escape from </a:t>
            </a:r>
            <a:r>
              <a:rPr lang="en-US" dirty="0" smtClean="0"/>
              <a:t>elimination</a:t>
            </a:r>
            <a:r>
              <a:rPr lang="en-US" dirty="0"/>
              <a:t> and </a:t>
            </a:r>
            <a:r>
              <a:rPr lang="en-US" dirty="0" smtClean="0"/>
              <a:t>form infectious </a:t>
            </a:r>
            <a:r>
              <a:rPr lang="en-US" dirty="0"/>
              <a:t>focus.</a:t>
            </a:r>
          </a:p>
          <a:p>
            <a:pPr marL="224325" indent="-224325" algn="just"/>
            <a:endParaRPr lang="en-US" dirty="0"/>
          </a:p>
        </p:txBody>
      </p:sp>
    </p:spTree>
    <p:extLst>
      <p:ext uri="{BB962C8B-B14F-4D97-AF65-F5344CB8AC3E}">
        <p14:creationId xmlns:p14="http://schemas.microsoft.com/office/powerpoint/2010/main" val="1259744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ANTIBIOTICS </a:t>
            </a:r>
            <a:endParaRPr lang="en-US" b="1" dirty="0">
              <a:solidFill>
                <a:srgbClr val="C00000"/>
              </a:solidFill>
            </a:endParaRPr>
          </a:p>
        </p:txBody>
      </p:sp>
      <p:sp>
        <p:nvSpPr>
          <p:cNvPr id="3" name="Content Placeholder 2"/>
          <p:cNvSpPr>
            <a:spLocks noGrp="1"/>
          </p:cNvSpPr>
          <p:nvPr>
            <p:ph idx="1"/>
          </p:nvPr>
        </p:nvSpPr>
        <p:spPr>
          <a:xfrm>
            <a:off x="228600" y="1600200"/>
            <a:ext cx="8686800" cy="4525963"/>
          </a:xfrm>
        </p:spPr>
        <p:txBody>
          <a:bodyPr>
            <a:normAutofit/>
          </a:bodyPr>
          <a:lstStyle/>
          <a:p>
            <a:pPr algn="just"/>
            <a:r>
              <a:rPr lang="en-US" dirty="0" smtClean="0"/>
              <a:t>Triple therapy include PPI+ Amoxicillin+ clarithromycin  for 7-14 days</a:t>
            </a:r>
          </a:p>
          <a:p>
            <a:pPr algn="just"/>
            <a:r>
              <a:rPr lang="en-US" dirty="0" smtClean="0"/>
              <a:t>If the patient has penicillin allergy use metronidazole instead of amoxicillin  </a:t>
            </a:r>
          </a:p>
          <a:p>
            <a:pPr algn="just"/>
            <a:r>
              <a:rPr lang="en-US" dirty="0" smtClean="0"/>
              <a:t>If failed; use Quadruple </a:t>
            </a:r>
            <a:r>
              <a:rPr lang="en-US" dirty="0"/>
              <a:t>therapy </a:t>
            </a:r>
            <a:r>
              <a:rPr lang="en-US" dirty="0" smtClean="0"/>
              <a:t>which consist </a:t>
            </a:r>
            <a:r>
              <a:rPr lang="en-US" dirty="0"/>
              <a:t>of a PPI, combined with bismuth </a:t>
            </a:r>
            <a:r>
              <a:rPr lang="en-US" dirty="0" smtClean="0"/>
              <a:t>and </a:t>
            </a:r>
            <a:r>
              <a:rPr lang="en-US" dirty="0"/>
              <a:t>two antibiotics </a:t>
            </a:r>
            <a:r>
              <a:rPr lang="en-US" dirty="0" smtClean="0"/>
              <a:t>(e.g.</a:t>
            </a:r>
            <a:r>
              <a:rPr lang="en-US" dirty="0"/>
              <a:t> </a:t>
            </a:r>
            <a:r>
              <a:rPr lang="en-US" dirty="0" smtClean="0"/>
              <a:t>metronidazole </a:t>
            </a:r>
            <a:r>
              <a:rPr lang="en-US" dirty="0"/>
              <a:t>and tetracycline </a:t>
            </a:r>
            <a:r>
              <a:rPr lang="en-US" dirty="0" smtClean="0"/>
              <a:t>) </a:t>
            </a:r>
            <a:r>
              <a:rPr lang="en-US" dirty="0"/>
              <a:t>given for 10 -</a:t>
            </a:r>
            <a:r>
              <a:rPr lang="en-US" dirty="0" smtClean="0"/>
              <a:t> </a:t>
            </a:r>
            <a:r>
              <a:rPr lang="en-US" dirty="0"/>
              <a:t>14 days.</a:t>
            </a:r>
          </a:p>
        </p:txBody>
      </p:sp>
    </p:spTree>
    <p:extLst>
      <p:ext uri="{BB962C8B-B14F-4D97-AF65-F5344CB8AC3E}">
        <p14:creationId xmlns:p14="http://schemas.microsoft.com/office/powerpoint/2010/main" val="25347080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b="1" dirty="0" smtClean="0">
                <a:solidFill>
                  <a:srgbClr val="C00000"/>
                </a:solidFill>
              </a:rPr>
              <a:t>2. Acid </a:t>
            </a:r>
            <a:r>
              <a:rPr lang="en-US" b="1" dirty="0">
                <a:solidFill>
                  <a:srgbClr val="C00000"/>
                </a:solidFill>
              </a:rPr>
              <a:t>secretion </a:t>
            </a:r>
            <a:r>
              <a:rPr lang="en-US" b="1" dirty="0" smtClean="0">
                <a:solidFill>
                  <a:srgbClr val="C00000"/>
                </a:solidFill>
              </a:rPr>
              <a:t>inhibitors</a:t>
            </a:r>
            <a:endParaRPr lang="en-US" dirty="0">
              <a:solidFill>
                <a:srgbClr val="C00000"/>
              </a:solidFill>
            </a:endParaRPr>
          </a:p>
        </p:txBody>
      </p:sp>
      <p:sp>
        <p:nvSpPr>
          <p:cNvPr id="7" name="Content Placeholder 6"/>
          <p:cNvSpPr>
            <a:spLocks noGrp="1"/>
          </p:cNvSpPr>
          <p:nvPr>
            <p:ph idx="1"/>
          </p:nvPr>
        </p:nvSpPr>
        <p:spPr>
          <a:xfrm>
            <a:off x="228600" y="1493837"/>
            <a:ext cx="8686800" cy="4830763"/>
          </a:xfrm>
        </p:spPr>
        <p:txBody>
          <a:bodyPr>
            <a:noAutofit/>
          </a:bodyPr>
          <a:lstStyle/>
          <a:p>
            <a:pPr marL="514350" indent="-514350" fontAlgn="auto">
              <a:spcBef>
                <a:spcPts val="0"/>
              </a:spcBef>
              <a:spcAft>
                <a:spcPts val="0"/>
              </a:spcAft>
              <a:buFont typeface="+mj-lt"/>
              <a:buAutoNum type="alphaUcPeriod"/>
              <a:defRPr/>
            </a:pPr>
            <a:r>
              <a:rPr lang="en-US" sz="3000" b="1" u="sng" dirty="0"/>
              <a:t>H2 – </a:t>
            </a:r>
            <a:r>
              <a:rPr lang="en-US" sz="3000" b="1" u="sng" dirty="0" smtClean="0"/>
              <a:t>Histamine receptor blockers</a:t>
            </a:r>
            <a:endParaRPr lang="en-US" sz="3000" b="1" u="sng" dirty="0"/>
          </a:p>
          <a:p>
            <a:pPr>
              <a:spcBef>
                <a:spcPts val="0"/>
              </a:spcBef>
              <a:defRPr/>
            </a:pPr>
            <a:r>
              <a:rPr lang="en-US" sz="3000" dirty="0" smtClean="0"/>
              <a:t>Cimetidine, Famotidine, </a:t>
            </a:r>
            <a:r>
              <a:rPr lang="en-US" sz="3000" dirty="0" err="1" smtClean="0"/>
              <a:t>Nizatidine</a:t>
            </a:r>
            <a:r>
              <a:rPr lang="en-US" sz="3000" dirty="0" smtClean="0"/>
              <a:t>, Ranitidine</a:t>
            </a:r>
          </a:p>
          <a:p>
            <a:pPr marL="0" indent="0" algn="just">
              <a:buNone/>
            </a:pPr>
            <a:r>
              <a:rPr lang="en-US" sz="3000" b="1" u="sng" dirty="0"/>
              <a:t>Mechanism of action: </a:t>
            </a:r>
            <a:endParaRPr lang="en-US" sz="3000" b="1" u="sng" dirty="0" smtClean="0"/>
          </a:p>
          <a:p>
            <a:pPr algn="just"/>
            <a:r>
              <a:rPr lang="en-US" sz="3000" dirty="0" smtClean="0"/>
              <a:t>Antagonists </a:t>
            </a:r>
            <a:r>
              <a:rPr lang="en-US" sz="3000" dirty="0"/>
              <a:t>at the histamine H2 </a:t>
            </a:r>
            <a:r>
              <a:rPr lang="en-US" sz="3000" dirty="0" smtClean="0"/>
              <a:t>receptor. So inhibit histamine-driven </a:t>
            </a:r>
            <a:r>
              <a:rPr lang="en-US" sz="3000" dirty="0"/>
              <a:t>production of </a:t>
            </a:r>
            <a:r>
              <a:rPr lang="en-US" sz="3000" dirty="0" smtClean="0"/>
              <a:t>HCL.</a:t>
            </a:r>
            <a:endParaRPr lang="en-US" sz="3000" dirty="0"/>
          </a:p>
          <a:p>
            <a:pPr algn="just"/>
            <a:r>
              <a:rPr lang="en-US" sz="3000" dirty="0"/>
              <a:t>These drugs are effective acid secretion suppressors</a:t>
            </a:r>
          </a:p>
          <a:p>
            <a:pPr algn="just"/>
            <a:r>
              <a:rPr lang="en-US" sz="3000" dirty="0"/>
              <a:t>Because they act on only one of the pathways, they are not able to suppress gastric acid secretion completely, even at high dosages.</a:t>
            </a:r>
          </a:p>
          <a:p>
            <a:pPr lvl="1">
              <a:spcBef>
                <a:spcPts val="0"/>
              </a:spcBef>
              <a:defRPr/>
            </a:pPr>
            <a:endParaRPr lang="en-US" sz="3000" dirty="0"/>
          </a:p>
          <a:p>
            <a:endParaRPr lang="en-US" sz="3000" dirty="0"/>
          </a:p>
        </p:txBody>
      </p:sp>
    </p:spTree>
    <p:extLst>
      <p:ext uri="{BB962C8B-B14F-4D97-AF65-F5344CB8AC3E}">
        <p14:creationId xmlns:p14="http://schemas.microsoft.com/office/powerpoint/2010/main" val="28391157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609600"/>
            <a:ext cx="8534400" cy="6248400"/>
          </a:xfrm>
        </p:spPr>
        <p:txBody>
          <a:bodyPr>
            <a:noAutofit/>
          </a:bodyPr>
          <a:lstStyle/>
          <a:p>
            <a:pPr marL="0" indent="0" algn="just">
              <a:buNone/>
            </a:pPr>
            <a:r>
              <a:rPr lang="en-US" sz="2900" b="1" u="sng" dirty="0"/>
              <a:t>Therapeutic Uses</a:t>
            </a:r>
          </a:p>
          <a:p>
            <a:pPr algn="just"/>
            <a:r>
              <a:rPr lang="en-US" sz="2800" dirty="0" smtClean="0"/>
              <a:t>Healing </a:t>
            </a:r>
            <a:r>
              <a:rPr lang="en-US" sz="2800" dirty="0"/>
              <a:t>of gastric and duodenal ulcers</a:t>
            </a:r>
            <a:r>
              <a:rPr lang="en-US" sz="2800" dirty="0" smtClean="0"/>
              <a:t>. </a:t>
            </a:r>
            <a:r>
              <a:rPr lang="en-US" sz="2800" dirty="0"/>
              <a:t>Eradication of Helicobacter pylori infection</a:t>
            </a:r>
          </a:p>
          <a:p>
            <a:pPr algn="just"/>
            <a:r>
              <a:rPr lang="en-US" sz="2800" dirty="0"/>
              <a:t>Reflux esophagitis.</a:t>
            </a:r>
          </a:p>
          <a:p>
            <a:pPr algn="just"/>
            <a:r>
              <a:rPr lang="en-US" sz="2800" dirty="0" smtClean="0"/>
              <a:t>Prophylaxis </a:t>
            </a:r>
            <a:r>
              <a:rPr lang="en-US" sz="2800" dirty="0"/>
              <a:t>against </a:t>
            </a:r>
            <a:r>
              <a:rPr lang="en-US" sz="2800" dirty="0" smtClean="0"/>
              <a:t>stress ulcer </a:t>
            </a:r>
            <a:r>
              <a:rPr lang="en-US" sz="2800" dirty="0"/>
              <a:t>in an ICU patient.</a:t>
            </a:r>
          </a:p>
          <a:p>
            <a:pPr algn="just"/>
            <a:r>
              <a:rPr lang="en-US" sz="2800" dirty="0"/>
              <a:t>Nocturnal acid breakthrough</a:t>
            </a:r>
            <a:r>
              <a:rPr lang="en-US" sz="2800" dirty="0" smtClean="0"/>
              <a:t>.</a:t>
            </a:r>
            <a:r>
              <a:rPr lang="en-US" sz="2800" dirty="0"/>
              <a:t> </a:t>
            </a:r>
            <a:r>
              <a:rPr lang="en-US" sz="2800" dirty="0" smtClean="0"/>
              <a:t>(there </a:t>
            </a:r>
            <a:r>
              <a:rPr lang="en-US" sz="2800" dirty="0"/>
              <a:t>is high acid secretion throughout the night) is mainly mediated by </a:t>
            </a:r>
            <a:r>
              <a:rPr lang="en-US" sz="2800" dirty="0" smtClean="0"/>
              <a:t>histamine. H2 </a:t>
            </a:r>
            <a:r>
              <a:rPr lang="en-US" sz="2800" dirty="0"/>
              <a:t>receptor blockers are more effective for nocturnal acid secretion as opposed to food stimulated acid secretion</a:t>
            </a:r>
          </a:p>
          <a:p>
            <a:pPr algn="just"/>
            <a:r>
              <a:rPr lang="en-US" sz="2800" dirty="0" smtClean="0"/>
              <a:t>Use </a:t>
            </a:r>
            <a:r>
              <a:rPr lang="en-US" sz="2800" dirty="0"/>
              <a:t>famotidine, </a:t>
            </a:r>
            <a:r>
              <a:rPr lang="en-US" sz="2800" dirty="0" err="1"/>
              <a:t>nizatidine</a:t>
            </a:r>
            <a:r>
              <a:rPr lang="en-US" sz="2800" dirty="0"/>
              <a:t>, or ranitidine in preference to </a:t>
            </a:r>
            <a:r>
              <a:rPr lang="en-US" sz="2800" dirty="0" smtClean="0"/>
              <a:t>cimetidine.</a:t>
            </a:r>
          </a:p>
          <a:p>
            <a:pPr algn="just"/>
            <a:r>
              <a:rPr lang="en-US" sz="2800" dirty="0"/>
              <a:t>These drugs are pregnancy category B.</a:t>
            </a:r>
          </a:p>
          <a:p>
            <a:pPr lvl="1" algn="just"/>
            <a:endParaRPr lang="en-US" sz="2900" dirty="0"/>
          </a:p>
          <a:p>
            <a:pPr lvl="1" algn="just"/>
            <a:endParaRPr lang="en-US" sz="2900" dirty="0"/>
          </a:p>
          <a:p>
            <a:pPr algn="just"/>
            <a:endParaRPr lang="en-US" sz="2900" dirty="0"/>
          </a:p>
        </p:txBody>
      </p:sp>
    </p:spTree>
    <p:extLst>
      <p:ext uri="{BB962C8B-B14F-4D97-AF65-F5344CB8AC3E}">
        <p14:creationId xmlns:p14="http://schemas.microsoft.com/office/powerpoint/2010/main" val="41484276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655</TotalTime>
  <Words>2401</Words>
  <Application>Microsoft Office PowerPoint</Application>
  <PresentationFormat>On-screen Show (4:3)</PresentationFormat>
  <Paragraphs>196</Paragraphs>
  <Slides>32</Slides>
  <Notes>2</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Treatment of peptic ulcer</vt:lpstr>
      <vt:lpstr>Introduction </vt:lpstr>
      <vt:lpstr>Pathophysiology </vt:lpstr>
      <vt:lpstr>Pathogenesis </vt:lpstr>
      <vt:lpstr>Treatment approach</vt:lpstr>
      <vt:lpstr>1. Treatment of H. pylori Infection</vt:lpstr>
      <vt:lpstr>ANTIBIOTICS </vt:lpstr>
      <vt:lpstr>2. Acid secretion inhibitors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3. Cytoprotective drugs for peptic ulcer disease</vt:lpstr>
      <vt:lpstr>A. Mucosal protective agents</vt:lpstr>
      <vt:lpstr>PowerPoint Presentation</vt:lpstr>
      <vt:lpstr>PowerPoint Presentation</vt:lpstr>
      <vt:lpstr>PowerPoint Presentation</vt:lpstr>
      <vt:lpstr>B. Prostaglandins</vt:lpstr>
      <vt:lpstr>PowerPoint Presentation</vt:lpstr>
      <vt:lpstr>4. Antacids </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Treatment of peptic ulcer</dc:title>
  <dc:creator>Basheer</dc:creator>
  <cp:lastModifiedBy>class</cp:lastModifiedBy>
  <cp:revision>40</cp:revision>
  <dcterms:created xsi:type="dcterms:W3CDTF">2013-02-11T15:38:16Z</dcterms:created>
  <dcterms:modified xsi:type="dcterms:W3CDTF">2016-10-20T06:34:07Z</dcterms:modified>
</cp:coreProperties>
</file>